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handoutMasterIdLst>
    <p:handoutMasterId r:id="rId82"/>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4" r:id="rId35"/>
    <p:sldId id="480" r:id="rId36"/>
    <p:sldId id="481" r:id="rId37"/>
    <p:sldId id="490" r:id="rId38"/>
    <p:sldId id="484" r:id="rId39"/>
    <p:sldId id="485" r:id="rId40"/>
    <p:sldId id="486" r:id="rId41"/>
    <p:sldId id="487" r:id="rId42"/>
    <p:sldId id="488" r:id="rId43"/>
    <p:sldId id="489" r:id="rId44"/>
    <p:sldId id="519" r:id="rId45"/>
    <p:sldId id="522" r:id="rId46"/>
    <p:sldId id="529" r:id="rId47"/>
    <p:sldId id="524" r:id="rId48"/>
    <p:sldId id="532" r:id="rId49"/>
    <p:sldId id="525" r:id="rId50"/>
    <p:sldId id="534" r:id="rId51"/>
    <p:sldId id="530" r:id="rId52"/>
    <p:sldId id="533" r:id="rId53"/>
    <p:sldId id="527" r:id="rId54"/>
    <p:sldId id="526" r:id="rId55"/>
    <p:sldId id="528" r:id="rId56"/>
    <p:sldId id="531" r:id="rId57"/>
    <p:sldId id="521" r:id="rId58"/>
    <p:sldId id="491" r:id="rId59"/>
    <p:sldId id="492" r:id="rId60"/>
    <p:sldId id="493" r:id="rId61"/>
    <p:sldId id="494" r:id="rId62"/>
    <p:sldId id="495" r:id="rId63"/>
    <p:sldId id="322" r:id="rId64"/>
    <p:sldId id="498" r:id="rId65"/>
    <p:sldId id="499" r:id="rId66"/>
    <p:sldId id="500" r:id="rId67"/>
    <p:sldId id="502" r:id="rId68"/>
    <p:sldId id="503" r:id="rId69"/>
    <p:sldId id="504" r:id="rId70"/>
    <p:sldId id="505" r:id="rId71"/>
    <p:sldId id="506" r:id="rId72"/>
    <p:sldId id="497" r:id="rId73"/>
    <p:sldId id="508" r:id="rId74"/>
    <p:sldId id="513" r:id="rId75"/>
    <p:sldId id="514" r:id="rId76"/>
    <p:sldId id="517" r:id="rId77"/>
    <p:sldId id="516" r:id="rId78"/>
    <p:sldId id="518" r:id="rId79"/>
    <p:sldId id="40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4"/>
            <p14:sldId id="480"/>
            <p14:sldId id="481"/>
            <p14:sldId id="490"/>
            <p14:sldId id="484"/>
            <p14:sldId id="485"/>
            <p14:sldId id="486"/>
            <p14:sldId id="487"/>
            <p14:sldId id="488"/>
            <p14:sldId id="489"/>
            <p14:sldId id="519"/>
            <p14:sldId id="522"/>
            <p14:sldId id="529"/>
            <p14:sldId id="524"/>
            <p14:sldId id="532"/>
            <p14:sldId id="525"/>
            <p14:sldId id="534"/>
            <p14:sldId id="530"/>
            <p14:sldId id="533"/>
            <p14:sldId id="527"/>
            <p14:sldId id="526"/>
            <p14:sldId id="528"/>
            <p14:sldId id="531"/>
            <p14:sldId id="521"/>
            <p14:sldId id="491"/>
            <p14:sldId id="492"/>
            <p14:sldId id="493"/>
            <p14:sldId id="494"/>
            <p14:sldId id="495"/>
            <p14:sldId id="322"/>
            <p14:sldId id="498"/>
            <p14:sldId id="499"/>
            <p14:sldId id="500"/>
            <p14:sldId id="502"/>
            <p14:sldId id="503"/>
            <p14:sldId id="504"/>
            <p14:sldId id="505"/>
            <p14:sldId id="506"/>
            <p14:sldId id="497"/>
            <p14:sldId id="508"/>
            <p14:sldId id="513"/>
            <p14:sldId id="514"/>
            <p14:sldId id="517"/>
            <p14:sldId id="516"/>
            <p14:sldId id="518"/>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pds" initials="l" lastIdx="1" clrIdx="0">
    <p:extLst>
      <p:ext uri="{19B8F6BF-5375-455C-9EA6-DF929625EA0E}">
        <p15:presenceInfo xmlns:p15="http://schemas.microsoft.com/office/powerpoint/2012/main" userId="lpd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7C2A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4249" autoAdjust="0"/>
  </p:normalViewPr>
  <p:slideViewPr>
    <p:cSldViewPr snapToGrid="0">
      <p:cViewPr>
        <p:scale>
          <a:sx n="80" d="100"/>
          <a:sy n="80" d="100"/>
        </p:scale>
        <p:origin x="450" y="-1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10/9/2021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10/9/2021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35</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45</a:t>
            </a:fld>
            <a:endParaRPr lang="hu-HU" dirty="0"/>
          </a:p>
        </p:txBody>
      </p:sp>
    </p:spTree>
    <p:extLst>
      <p:ext uri="{BB962C8B-B14F-4D97-AF65-F5344CB8AC3E}">
        <p14:creationId xmlns:p14="http://schemas.microsoft.com/office/powerpoint/2010/main" val="511227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3367140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194455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199741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338200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11272931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1406536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3732303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1676056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1190887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4154021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36200827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3908964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61</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62</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63</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64</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65</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66</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67</a:t>
            </a:fld>
            <a:endParaRPr lang="hu-HU" dirty="0"/>
          </a:p>
        </p:txBody>
      </p:sp>
    </p:spTree>
    <p:extLst>
      <p:ext uri="{BB962C8B-B14F-4D97-AF65-F5344CB8AC3E}">
        <p14:creationId xmlns:p14="http://schemas.microsoft.com/office/powerpoint/2010/main" val="3407450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68</a:t>
            </a:fld>
            <a:endParaRPr lang="hu-HU" dirty="0"/>
          </a:p>
        </p:txBody>
      </p:sp>
    </p:spTree>
    <p:extLst>
      <p:ext uri="{BB962C8B-B14F-4D97-AF65-F5344CB8AC3E}">
        <p14:creationId xmlns:p14="http://schemas.microsoft.com/office/powerpoint/2010/main" val="538772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69</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70</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71</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72</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74</a:t>
            </a:fld>
            <a:endParaRPr lang="hu-HU" dirty="0"/>
          </a:p>
        </p:txBody>
      </p:sp>
    </p:spTree>
    <p:extLst>
      <p:ext uri="{BB962C8B-B14F-4D97-AF65-F5344CB8AC3E}">
        <p14:creationId xmlns:p14="http://schemas.microsoft.com/office/powerpoint/2010/main" val="14088144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75</a:t>
            </a:fld>
            <a:endParaRPr lang="hu-HU" dirty="0"/>
          </a:p>
        </p:txBody>
      </p:sp>
    </p:spTree>
    <p:extLst>
      <p:ext uri="{BB962C8B-B14F-4D97-AF65-F5344CB8AC3E}">
        <p14:creationId xmlns:p14="http://schemas.microsoft.com/office/powerpoint/2010/main" val="6833092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76</a:t>
            </a:fld>
            <a:endParaRPr lang="hu-HU" dirty="0"/>
          </a:p>
        </p:txBody>
      </p:sp>
    </p:spTree>
    <p:extLst>
      <p:ext uri="{BB962C8B-B14F-4D97-AF65-F5344CB8AC3E}">
        <p14:creationId xmlns:p14="http://schemas.microsoft.com/office/powerpoint/2010/main" val="17663405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BB056732-1859-4097-A93A-777074D184A8}" type="slidenum">
              <a:rPr lang="en-US" smtClean="0"/>
              <a:t>78</a:t>
            </a:fld>
            <a:endParaRPr lang="en-US"/>
          </a:p>
        </p:txBody>
      </p:sp>
    </p:spTree>
    <p:extLst>
      <p:ext uri="{BB962C8B-B14F-4D97-AF65-F5344CB8AC3E}">
        <p14:creationId xmlns:p14="http://schemas.microsoft.com/office/powerpoint/2010/main" val="798438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10/9/2021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10/9/2021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10/9/2021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10/9/2021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10/9/2021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10/9/2021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10/9/2021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0.gif"/></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slide" Target="slide36.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5.png"/><Relationship Id="rId18" Type="http://schemas.openxmlformats.org/officeDocument/2006/relationships/slide" Target="slide41.xml"/><Relationship Id="rId3" Type="http://schemas.openxmlformats.org/officeDocument/2006/relationships/image" Target="../media/image9.png"/><Relationship Id="rId21" Type="http://schemas.openxmlformats.org/officeDocument/2006/relationships/slide" Target="slide42.xml"/><Relationship Id="rId7" Type="http://schemas.openxmlformats.org/officeDocument/2006/relationships/image" Target="../media/image45.png"/><Relationship Id="rId12" Type="http://schemas.openxmlformats.org/officeDocument/2006/relationships/slide" Target="slide39.xml"/><Relationship Id="rId17" Type="http://schemas.openxmlformats.org/officeDocument/2006/relationships/image" Target="../media/image57.png"/><Relationship Id="rId25" Type="http://schemas.openxmlformats.org/officeDocument/2006/relationships/image" Target="../media/image59.png"/><Relationship Id="rId2" Type="http://schemas.openxmlformats.org/officeDocument/2006/relationships/notesSlide" Target="../notesSlides/notesSlide34.xml"/><Relationship Id="rId16" Type="http://schemas.openxmlformats.org/officeDocument/2006/relationships/image" Target="../media/image56.png"/><Relationship Id="rId20"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5.png"/><Relationship Id="rId24" Type="http://schemas.openxmlformats.org/officeDocument/2006/relationships/slide" Target="slide43.xml"/><Relationship Id="rId5" Type="http://schemas.openxmlformats.org/officeDocument/2006/relationships/image" Target="../media/image43.png"/><Relationship Id="rId15" Type="http://schemas.openxmlformats.org/officeDocument/2006/relationships/slide" Target="slide40.xml"/><Relationship Id="rId23" Type="http://schemas.openxmlformats.org/officeDocument/2006/relationships/image" Target="../media/image59.png"/><Relationship Id="rId10" Type="http://schemas.openxmlformats.org/officeDocument/2006/relationships/image" Target="../media/image53.png"/><Relationship Id="rId19" Type="http://schemas.openxmlformats.org/officeDocument/2006/relationships/image" Target="../media/image57.png"/><Relationship Id="rId4" Type="http://schemas.openxmlformats.org/officeDocument/2006/relationships/image" Target="../media/image34.png"/><Relationship Id="rId9" Type="http://schemas.openxmlformats.org/officeDocument/2006/relationships/slide" Target="slide38.xml"/><Relationship Id="rId14" Type="http://schemas.openxmlformats.org/officeDocument/2006/relationships/image" Target="../media/image56.png"/><Relationship Id="rId22"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slide" Target="slide30.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69.png"/><Relationship Id="rId18" Type="http://schemas.openxmlformats.org/officeDocument/2006/relationships/slide" Target="slide54.xml"/><Relationship Id="rId3" Type="http://schemas.openxmlformats.org/officeDocument/2006/relationships/image" Target="../media/image68.png"/><Relationship Id="rId21" Type="http://schemas.openxmlformats.org/officeDocument/2006/relationships/image" Target="../media/image73.png"/><Relationship Id="rId7" Type="http://schemas.openxmlformats.org/officeDocument/2006/relationships/image" Target="../media/image66.PNG"/><Relationship Id="rId12" Type="http://schemas.openxmlformats.org/officeDocument/2006/relationships/image" Target="../media/image9.png"/><Relationship Id="rId17" Type="http://schemas.openxmlformats.org/officeDocument/2006/relationships/image" Target="../media/image71.png"/><Relationship Id="rId2" Type="http://schemas.openxmlformats.org/officeDocument/2006/relationships/notesSlide" Target="../notesSlides/notesSlide36.xml"/><Relationship Id="rId16" Type="http://schemas.openxmlformats.org/officeDocument/2006/relationships/slide" Target="slide49.xml"/><Relationship Id="rId20" Type="http://schemas.openxmlformats.org/officeDocument/2006/relationships/slide" Target="slide5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5.png"/><Relationship Id="rId5" Type="http://schemas.openxmlformats.org/officeDocument/2006/relationships/image" Target="../media/image4.png"/><Relationship Id="rId15" Type="http://schemas.openxmlformats.org/officeDocument/2006/relationships/image" Target="../media/image70.png"/><Relationship Id="rId23" Type="http://schemas.openxmlformats.org/officeDocument/2006/relationships/image" Target="../media/image74.png"/><Relationship Id="rId10" Type="http://schemas.openxmlformats.org/officeDocument/2006/relationships/image" Target="../media/image44.png"/><Relationship Id="rId19" Type="http://schemas.openxmlformats.org/officeDocument/2006/relationships/image" Target="../media/image72.png"/><Relationship Id="rId4" Type="http://schemas.openxmlformats.org/officeDocument/2006/relationships/slide" Target="slide51.xml"/><Relationship Id="rId9" Type="http://schemas.openxmlformats.org/officeDocument/2006/relationships/image" Target="../media/image43.png"/><Relationship Id="rId14" Type="http://schemas.openxmlformats.org/officeDocument/2006/relationships/slide" Target="slide47.xml"/><Relationship Id="rId22" Type="http://schemas.openxmlformats.org/officeDocument/2006/relationships/slide" Target="slide55.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slide" Target="slide48.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slide" Target="slide50.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8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jpeg"/></Relationships>
</file>

<file path=ppt/slides/_rels/slide74.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1.png"/></Relationships>
</file>

<file path=ppt/slides/_rels/slide7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png"/><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6.PNG"/><Relationship Id="rId7" Type="http://schemas.openxmlformats.org/officeDocument/2006/relationships/image" Target="../media/image45.png"/><Relationship Id="rId12"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104.png"/><Relationship Id="rId5" Type="http://schemas.openxmlformats.org/officeDocument/2006/relationships/image" Target="../media/image43.png"/><Relationship Id="rId10" Type="http://schemas.openxmlformats.org/officeDocument/2006/relationships/slide" Target="slide77.xml"/><Relationship Id="rId4" Type="http://schemas.openxmlformats.org/officeDocument/2006/relationships/image" Target="../media/image67.png"/><Relationship Id="rId9" Type="http://schemas.openxmlformats.org/officeDocument/2006/relationships/image" Target="../media/image104.png"/></Relationships>
</file>

<file path=ppt/slides/_rels/slide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111.svg"/><Relationship Id="rId11" Type="http://schemas.openxmlformats.org/officeDocument/2006/relationships/image" Target="../media/image115.svg"/><Relationship Id="rId5" Type="http://schemas.openxmlformats.org/officeDocument/2006/relationships/image" Target="../media/image110.png"/><Relationship Id="rId10" Type="http://schemas.openxmlformats.org/officeDocument/2006/relationships/image" Target="../media/image114.png"/><Relationship Id="rId4" Type="http://schemas.openxmlformats.org/officeDocument/2006/relationships/image" Target="../media/image109.svg"/><Relationship Id="rId9" Type="http://schemas.openxmlformats.org/officeDocument/2006/relationships/hyperlink" Target="http://www.sztaki.hu/"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
        <p:nvSpPr>
          <p:cNvPr id="2" name="Téglalap: szamárfül 1">
            <a:extLst>
              <a:ext uri="{FF2B5EF4-FFF2-40B4-BE49-F238E27FC236}">
                <a16:creationId xmlns:a16="http://schemas.microsoft.com/office/drawing/2014/main" id="{1563E30D-570E-4B98-8BAB-82E769B517C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effectLst/>
                <a:latin typeface="Arial Nova Cond" panose="020B0506020202020204" pitchFamily="34" charset="0"/>
              </a:rPr>
              <a:t>30. </a:t>
            </a:r>
            <a:r>
              <a:rPr lang="hu-HU" sz="1200" dirty="0" err="1">
                <a:solidFill>
                  <a:srgbClr val="000000"/>
                </a:solidFill>
                <a:effectLst/>
                <a:latin typeface="Arial Nova Cond" panose="020B0506020202020204" pitchFamily="34" charset="0"/>
              </a:rPr>
              <a:t>slide</a:t>
            </a:r>
            <a:r>
              <a:rPr lang="hu-HU" sz="1200" dirty="0">
                <a:solidFill>
                  <a:srgbClr val="000000"/>
                </a:solidFill>
                <a:effectLst/>
                <a:latin typeface="Arial Nova Cond" panose="020B0506020202020204" pitchFamily="34" charset="0"/>
              </a:rPr>
              <a:t>: nemcsak CPU </a:t>
            </a:r>
            <a:r>
              <a:rPr lang="hu-HU" sz="1200" dirty="0" err="1">
                <a:solidFill>
                  <a:srgbClr val="000000"/>
                </a:solidFill>
                <a:effectLst/>
                <a:latin typeface="Arial Nova Cond" panose="020B0506020202020204" pitchFamily="34" charset="0"/>
              </a:rPr>
              <a:t>intenziv</a:t>
            </a:r>
            <a:r>
              <a:rPr lang="hu-HU" sz="1200" dirty="0">
                <a:solidFill>
                  <a:srgbClr val="000000"/>
                </a:solidFill>
                <a:effectLst/>
                <a:latin typeface="Arial Nova Cond" panose="020B0506020202020204" pitchFamily="34" charset="0"/>
              </a:rPr>
              <a:t> lesz, de a ciklusmagban </a:t>
            </a:r>
            <a:r>
              <a:rPr lang="hu-HU" sz="1200" dirty="0" err="1">
                <a:solidFill>
                  <a:srgbClr val="000000"/>
                </a:solidFill>
                <a:effectLst/>
                <a:latin typeface="Arial Nova Cond" panose="020B0506020202020204" pitchFamily="34" charset="0"/>
              </a:rPr>
              <a:t>levo</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println</a:t>
            </a:r>
            <a:r>
              <a:rPr lang="hu-HU" sz="1200" dirty="0">
                <a:solidFill>
                  <a:srgbClr val="000000"/>
                </a:solidFill>
                <a:effectLst/>
                <a:latin typeface="Arial Nova Cond" panose="020B0506020202020204" pitchFamily="34" charset="0"/>
              </a:rPr>
              <a:t> miatt rengeteget fog </a:t>
            </a:r>
            <a:r>
              <a:rPr lang="hu-HU" sz="1200" dirty="0" err="1">
                <a:solidFill>
                  <a:srgbClr val="000000"/>
                </a:solidFill>
                <a:effectLst/>
                <a:latin typeface="Arial Nova Cond" panose="020B0506020202020204" pitchFamily="34" charset="0"/>
              </a:rPr>
              <a:t>gepelni</a:t>
            </a:r>
            <a:r>
              <a:rPr lang="hu-HU" sz="1200" dirty="0">
                <a:solidFill>
                  <a:srgbClr val="000000"/>
                </a:solidFill>
                <a:effectLst/>
                <a:latin typeface="Arial Nova Cond" panose="020B0506020202020204" pitchFamily="34" charset="0"/>
              </a:rPr>
              <a:t>, ami </a:t>
            </a:r>
            <a:r>
              <a:rPr lang="hu-HU" sz="1200" dirty="0" err="1">
                <a:solidFill>
                  <a:srgbClr val="000000"/>
                </a:solidFill>
                <a:effectLst/>
                <a:latin typeface="Arial Nova Cond" panose="020B0506020202020204" pitchFamily="34" charset="0"/>
              </a:rPr>
              <a:t>jelentosen</a:t>
            </a:r>
            <a:r>
              <a:rPr lang="hu-HU" sz="1200" dirty="0">
                <a:solidFill>
                  <a:srgbClr val="000000"/>
                </a:solidFill>
                <a:effectLst/>
                <a:latin typeface="Arial Nova Cond" panose="020B0506020202020204" pitchFamily="34" charset="0"/>
              </a:rPr>
              <a:t> </a:t>
            </a:r>
            <a:r>
              <a:rPr lang="hu-HU" sz="1200" dirty="0" err="1">
                <a:solidFill>
                  <a:srgbClr val="000000"/>
                </a:solidFill>
                <a:effectLst/>
                <a:latin typeface="Arial Nova Cond" panose="020B0506020202020204" pitchFamily="34" charset="0"/>
              </a:rPr>
              <a:t>novelheti</a:t>
            </a:r>
            <a:r>
              <a:rPr lang="hu-HU" sz="1200" dirty="0">
                <a:solidFill>
                  <a:srgbClr val="000000"/>
                </a:solidFill>
                <a:effectLst/>
                <a:latin typeface="Arial Nova Cond" panose="020B0506020202020204" pitchFamily="34" charset="0"/>
              </a:rPr>
              <a:t> az I/O-t is</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C6DD15CF-6D1F-4F0D-A65C-74D32D17ECD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Ezeket ki vehetem.</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Azóta próbáltam a programot egységesre hozni azáltal, hogy minden </a:t>
            </a:r>
            <a:r>
              <a:rPr lang="hu-HU" sz="1200" dirty="0" err="1">
                <a:solidFill>
                  <a:srgbClr val="000000"/>
                </a:solidFill>
                <a:latin typeface="Arial Nova Cond" panose="020B0506020202020204" pitchFamily="34" charset="0"/>
              </a:rPr>
              <a:t>metodus</a:t>
            </a:r>
            <a:r>
              <a:rPr lang="hu-HU" sz="1200" dirty="0">
                <a:solidFill>
                  <a:srgbClr val="000000"/>
                </a:solidFill>
                <a:latin typeface="Arial Nova Cond" panose="020B0506020202020204" pitchFamily="34" charset="0"/>
              </a:rPr>
              <a:t> egy </a:t>
            </a:r>
            <a:r>
              <a:rPr lang="hu-HU" sz="1200" dirty="0" err="1">
                <a:solidFill>
                  <a:srgbClr val="000000"/>
                </a:solidFill>
                <a:latin typeface="Arial Nova Cond" panose="020B0506020202020204" pitchFamily="34" charset="0"/>
              </a:rPr>
              <a:t>GenericResult</a:t>
            </a:r>
            <a:r>
              <a:rPr lang="hu-HU" sz="1200" dirty="0">
                <a:solidFill>
                  <a:srgbClr val="000000"/>
                </a:solidFill>
                <a:latin typeface="Arial Nova Cond" panose="020B0506020202020204" pitchFamily="34" charset="0"/>
              </a:rPr>
              <a:t> objektummal tér vissza. (erről később</a:t>
            </a:r>
            <a:endParaRPr lang="hu-HU" sz="1200" dirty="0">
              <a:latin typeface="Arial Nova Cond" panose="020B0506020202020204" pitchFamily="34" charset="0"/>
            </a:endParaRP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
        <p:nvSpPr>
          <p:cNvPr id="15" name="Téglalap: szamárfül 14">
            <a:extLst>
              <a:ext uri="{FF2B5EF4-FFF2-40B4-BE49-F238E27FC236}">
                <a16:creationId xmlns:a16="http://schemas.microsoft.com/office/drawing/2014/main" id="{901B0BDA-FED3-4D6D-91B3-11D526C93BD6}"/>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31.slide: nem latom, hogy </a:t>
            </a:r>
            <a:r>
              <a:rPr lang="hu-HU" sz="1200" dirty="0" err="1">
                <a:solidFill>
                  <a:srgbClr val="000000"/>
                </a:solidFill>
                <a:latin typeface="Arial Nova Cond" panose="020B0506020202020204" pitchFamily="34" charset="0"/>
              </a:rPr>
              <a:t>mikent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skalazhato</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fuggveny</a:t>
            </a:r>
            <a:r>
              <a:rPr lang="hu-HU" sz="1200" dirty="0">
                <a:solidFill>
                  <a:srgbClr val="000000"/>
                </a:solidFill>
                <a:latin typeface="Arial Nova Cond" panose="020B0506020202020204" pitchFamily="34" charset="0"/>
              </a:rPr>
              <a:t>, azaz hogyan fog az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fuggoen</a:t>
            </a:r>
            <a:r>
              <a:rPr lang="hu-HU" sz="1200" dirty="0">
                <a:solidFill>
                  <a:srgbClr val="000000"/>
                </a:solidFill>
                <a:latin typeface="Arial Nova Cond" panose="020B0506020202020204" pitchFamily="34" charset="0"/>
              </a:rPr>
              <a:t> i/o </a:t>
            </a:r>
            <a:r>
              <a:rPr lang="hu-HU" sz="1200" dirty="0" err="1">
                <a:solidFill>
                  <a:srgbClr val="000000"/>
                </a:solidFill>
                <a:latin typeface="Arial Nova Cond" panose="020B0506020202020204" pitchFamily="34" charset="0"/>
              </a:rPr>
              <a:t>muveletet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vegezni</a:t>
            </a:r>
            <a:r>
              <a:rPr lang="hu-HU" sz="1200" dirty="0">
                <a:solidFill>
                  <a:srgbClr val="000000"/>
                </a:solidFill>
                <a:latin typeface="Arial Nova Cond" panose="020B0506020202020204" pitchFamily="34" charset="0"/>
              </a:rPr>
              <a:t>, input </a:t>
            </a:r>
            <a:r>
              <a:rPr lang="hu-HU" sz="1200" dirty="0" err="1">
                <a:solidFill>
                  <a:srgbClr val="000000"/>
                </a:solidFill>
                <a:latin typeface="Arial Nova Cond" panose="020B0506020202020204" pitchFamily="34" charset="0"/>
              </a:rPr>
              <a:t>parametertol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fuggo</a:t>
            </a:r>
            <a:r>
              <a:rPr lang="hu-HU" sz="1200" dirty="0">
                <a:solidFill>
                  <a:srgbClr val="000000"/>
                </a:solidFill>
                <a:latin typeface="Arial Nova Cond" panose="020B0506020202020204" pitchFamily="34" charset="0"/>
              </a:rPr>
              <a:t> ideig</a:t>
            </a:r>
            <a:endParaRPr lang="hu-HU" sz="1200" dirty="0">
              <a:latin typeface="Arial Nova Cond" panose="020B0506020202020204" pitchFamily="34" charset="0"/>
            </a:endParaRPr>
          </a:p>
        </p:txBody>
      </p:sp>
      <p:sp>
        <p:nvSpPr>
          <p:cNvPr id="16" name="Téglalap: szamárfül 15">
            <a:extLst>
              <a:ext uri="{FF2B5EF4-FFF2-40B4-BE49-F238E27FC236}">
                <a16:creationId xmlns:a16="http://schemas.microsoft.com/office/drawing/2014/main" id="{331D791E-5BE0-4F9F-B85E-CAC00C7148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Elfelejtettem bekötni a paramétert.</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Itt vagy az iterációk számát kaphatja meg vagy a könyvtár nevét amiben végi nézi a fájlokat és a fileméretek összegével tér vissza. - </a:t>
            </a:r>
            <a:r>
              <a:rPr lang="hu-HU" sz="1200" dirty="0" err="1">
                <a:solidFill>
                  <a:schemeClr val="bg1"/>
                </a:solidFill>
                <a:latin typeface="Arial Nova Cond" panose="020B0506020202020204" pitchFamily="34" charset="0"/>
              </a:rPr>
              <a:t>ToDo</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62144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35</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2"/>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8" name="Dia nagyítása 17">
                <a:hlinkClick r:id="rId5"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4"/>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2"/>
              <a:stretch>
                <a:fillRect/>
              </a:stretch>
            </p:blipFill>
            <p:spPr>
              <a:xfrm>
                <a:off x="1175657" y="2571750"/>
                <a:ext cx="3048000" cy="1714500"/>
              </a:xfrm>
              <a:prstGeom prst="rect">
                <a:avLst/>
              </a:prstGeom>
              <a:ln w="3175">
                <a:solidFill>
                  <a:prstClr val="ltGray"/>
                </a:solidFill>
              </a:ln>
            </p:spPr>
          </p:pic>
        </mc:Fallback>
      </mc:AlternateContent>
      <p:sp>
        <p:nvSpPr>
          <p:cNvPr id="5" name="Téglalap: szamárfül 4">
            <a:extLst>
              <a:ext uri="{FF2B5EF4-FFF2-40B4-BE49-F238E27FC236}">
                <a16:creationId xmlns:a16="http://schemas.microsoft.com/office/drawing/2014/main" id="{D4FC5FA0-C525-4B0F-82EF-50F80E9F5559}"/>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nem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mi ennek a </a:t>
            </a:r>
            <a:r>
              <a:rPr lang="hu-HU" sz="1200" dirty="0" err="1">
                <a:solidFill>
                  <a:srgbClr val="000000"/>
                </a:solidFill>
                <a:latin typeface="Arial Nova Cond" panose="020B0506020202020204" pitchFamily="34" charset="0"/>
              </a:rPr>
              <a:t>slide-nak</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celja</a:t>
            </a:r>
            <a:endParaRPr lang="hu-HU" sz="1200" dirty="0">
              <a:latin typeface="Arial Nova Cond" panose="020B0506020202020204" pitchFamily="34" charset="0"/>
            </a:endParaRPr>
          </a:p>
        </p:txBody>
      </p:sp>
      <p:sp>
        <p:nvSpPr>
          <p:cNvPr id="6" name="Téglalap: szamárfül 5">
            <a:extLst>
              <a:ext uri="{FF2B5EF4-FFF2-40B4-BE49-F238E27FC236}">
                <a16:creationId xmlns:a16="http://schemas.microsoft.com/office/drawing/2014/main" id="{DEFE3AD2-13CE-487F-9057-3392395DA302}"/>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Jogos észrevétel.</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 egy </a:t>
            </a:r>
            <a:r>
              <a:rPr lang="hu-HU" sz="1200" dirty="0" err="1">
                <a:solidFill>
                  <a:schemeClr val="bg1"/>
                </a:solidFill>
                <a:latin typeface="Arial Nova Cond" panose="020B0506020202020204" pitchFamily="34" charset="0"/>
              </a:rPr>
              <a:t>Placeholder</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Slide</a:t>
            </a:r>
            <a:r>
              <a:rPr lang="hu-HU" sz="1200" dirty="0">
                <a:solidFill>
                  <a:srgbClr val="000000"/>
                </a:solidFill>
                <a:latin typeface="Arial Nova Cond" panose="020B0506020202020204" pitchFamily="34" charset="0"/>
              </a:rPr>
              <a:t>. Ide akartam berakni &lt;fogom&gt; az egyes típusú tesztekhez tartozó metódusokat és azok részletes leírásait berakni.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0791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45</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2667000" y="0"/>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6" name="Szöveg helye 14">
            <a:extLst>
              <a:ext uri="{FF2B5EF4-FFF2-40B4-BE49-F238E27FC236}">
                <a16:creationId xmlns:a16="http://schemas.microsoft.com/office/drawing/2014/main" id="{37313C20-0B20-4AC8-9D29-C30FAC704127}"/>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3992854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fill="hold" nodeType="withEffect">
                                  <p:stCondLst>
                                    <p:cond delay="0"/>
                                  </p:stCondLst>
                                  <p:childTnLst>
                                    <p:animMotion origin="layout" path="M -0.00117 0 L 0.34805 -0.29259 " pathEditMode="relative" rAng="0" ptsTypes="AA">
                                      <p:cBhvr>
                                        <p:cTn id="6" dur="1000" fill="hold"/>
                                        <p:tgtEl>
                                          <p:spTgt spid="15"/>
                                        </p:tgtEl>
                                        <p:attrNameLst>
                                          <p:attrName>ppt_x</p:attrName>
                                          <p:attrName>ppt_y</p:attrName>
                                        </p:attrNameLst>
                                      </p:cBhvr>
                                      <p:rCtr x="17461" y="-14630"/>
                                    </p:animMotion>
                                  </p:childTnLst>
                                </p:cTn>
                              </p:par>
                              <p:par>
                                <p:cTn id="7" presetID="6" presetClass="emph" presetSubtype="0" fill="hold" nodeType="withEffect">
                                  <p:stCondLst>
                                    <p:cond delay="0"/>
                                  </p:stCondLst>
                                  <p:childTnLst>
                                    <p:animScale>
                                      <p:cBhvr>
                                        <p:cTn id="8" dur="1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6" name="Dia nagyítása 5">
                <a:extLst>
                  <a:ext uri="{FF2B5EF4-FFF2-40B4-BE49-F238E27FC236}">
                    <a16:creationId xmlns:a16="http://schemas.microsoft.com/office/drawing/2014/main" id="{B6A7C2BD-0F00-4B89-809E-AE7F9451E4B6}"/>
                  </a:ext>
                </a:extLst>
              </p:cNvPr>
              <p:cNvGraphicFramePr>
                <a:graphicFrameLocks noChangeAspect="1"/>
              </p:cNvGraphicFramePr>
              <p:nvPr>
                <p:extLst>
                  <p:ext uri="{D42A27DB-BD31-4B8C-83A1-F6EECF244321}">
                    <p14:modId xmlns:p14="http://schemas.microsoft.com/office/powerpoint/2010/main" val="541994342"/>
                  </p:ext>
                </p:extLst>
              </p:nvPr>
            </p:nvGraphicFramePr>
            <p:xfrm>
              <a:off x="4641616" y="5339952"/>
              <a:ext cx="811548" cy="825074"/>
            </p:xfrm>
            <a:graphic>
              <a:graphicData uri="http://schemas.microsoft.com/office/powerpoint/2016/slidezoom">
                <pslz:sldZm>
                  <pslz:sldZmObj sldId="530" cId="2273384164">
                    <pslz:zmPr id="{81ADD5A2-3CA2-4D99-BE8B-B36CCA3F0BD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11548" cy="825074"/>
                        </a:xfrm>
                        <a:prstGeom prst="rect">
                          <a:avLst/>
                        </a:prstGeom>
                        <a:ln w="3175">
                          <a:noFill/>
                        </a:ln>
                      </p166:spPr>
                    </pslz:zmPr>
                  </pslz:sldZmObj>
                </pslz:sldZm>
              </a:graphicData>
            </a:graphic>
          </p:graphicFrame>
        </mc:Choice>
        <mc:Fallback>
          <p:pic>
            <p:nvPicPr>
              <p:cNvPr id="6" name="Dia nagyítása 5">
                <a:hlinkClick r:id="rId4" action="ppaction://hlinksldjump"/>
                <a:extLst>
                  <a:ext uri="{FF2B5EF4-FFF2-40B4-BE49-F238E27FC236}">
                    <a16:creationId xmlns:a16="http://schemas.microsoft.com/office/drawing/2014/main" id="{B6A7C2BD-0F00-4B89-809E-AE7F9451E4B6}"/>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4641616" y="5339952"/>
                <a:ext cx="811548" cy="825074"/>
              </a:xfrm>
              <a:prstGeom prst="rect">
                <a:avLst/>
              </a:prstGeom>
              <a:ln w="3175">
                <a:noFill/>
              </a:ln>
            </p:spPr>
          </p:pic>
        </mc:Fallback>
      </mc:AlternateContent>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 name="Kép helye 6"/>
          <p:cNvPicPr>
            <a:picLocks noChangeAspect="1"/>
          </p:cNvPicPr>
          <p:nvPr/>
        </p:nvPicPr>
        <p:blipFill>
          <a:blip r:embed="rId5"/>
          <a:stretch>
            <a:fillRect/>
          </a:stretch>
        </p:blipFill>
        <p:spPr>
          <a:xfrm>
            <a:off x="8617623" y="1421745"/>
            <a:ext cx="854075" cy="854075"/>
          </a:xfrm>
          <a:prstGeom prst="rect">
            <a:avLst/>
          </a:prstGeom>
        </p:spPr>
      </p:pic>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6"/>
          <a:stretch>
            <a:fillRect/>
          </a:stretch>
        </p:blipFill>
        <p:spPr>
          <a:xfrm>
            <a:off x="2886012" y="2190793"/>
            <a:ext cx="672117" cy="672117"/>
          </a:xfrm>
          <a:prstGeom prst="rect">
            <a:avLst/>
          </a:prstGeom>
        </p:spPr>
      </p:pic>
      <p:pic>
        <p:nvPicPr>
          <p:cNvPr id="57" name="Kép 56" descr="A képen clipart látható&#10;&#10;Automatikusan generált leírás">
            <a:extLst>
              <a:ext uri="{FF2B5EF4-FFF2-40B4-BE49-F238E27FC236}">
                <a16:creationId xmlns:a16="http://schemas.microsoft.com/office/drawing/2014/main" id="{A085F15C-A776-4378-95A2-778FF96B4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grpSp>
        <p:nvGrpSpPr>
          <p:cNvPr id="15" name="Csoportba foglalás 14">
            <a:extLst>
              <a:ext uri="{FF2B5EF4-FFF2-40B4-BE49-F238E27FC236}">
                <a16:creationId xmlns:a16="http://schemas.microsoft.com/office/drawing/2014/main" id="{4868B87C-E700-4A37-99F2-FB8CE0E1B123}"/>
              </a:ext>
            </a:extLst>
          </p:cNvPr>
          <p:cNvGrpSpPr/>
          <p:nvPr/>
        </p:nvGrpSpPr>
        <p:grpSpPr>
          <a:xfrm>
            <a:off x="6925344" y="-1901641"/>
            <a:ext cx="6858000" cy="6858000"/>
            <a:chOff x="2667000" y="0"/>
            <a:chExt cx="6858000" cy="6858000"/>
          </a:xfrm>
        </p:grpSpPr>
        <p:pic>
          <p:nvPicPr>
            <p:cNvPr id="58" name="Kép 57">
              <a:extLst>
                <a:ext uri="{FF2B5EF4-FFF2-40B4-BE49-F238E27FC236}">
                  <a16:creationId xmlns:a16="http://schemas.microsoft.com/office/drawing/2014/main" id="{42C9DE44-4C05-405B-889D-90EFD24625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59" name="Csoportba foglalás 58">
              <a:extLst>
                <a:ext uri="{FF2B5EF4-FFF2-40B4-BE49-F238E27FC236}">
                  <a16:creationId xmlns:a16="http://schemas.microsoft.com/office/drawing/2014/main" id="{1BEFE845-7863-464E-92DD-F9049B62C2E0}"/>
                </a:ext>
              </a:extLst>
            </p:cNvPr>
            <p:cNvGrpSpPr/>
            <p:nvPr/>
          </p:nvGrpSpPr>
          <p:grpSpPr>
            <a:xfrm>
              <a:off x="3573192" y="2307073"/>
              <a:ext cx="4034052" cy="2442458"/>
              <a:chOff x="6038098" y="2307073"/>
              <a:chExt cx="4034052" cy="2442458"/>
            </a:xfrm>
          </p:grpSpPr>
          <p:pic>
            <p:nvPicPr>
              <p:cNvPr id="61" name="Kép 60" descr="A képen szöveg látható&#10;&#10;Automatikusan generált leírás">
                <a:extLst>
                  <a:ext uri="{FF2B5EF4-FFF2-40B4-BE49-F238E27FC236}">
                    <a16:creationId xmlns:a16="http://schemas.microsoft.com/office/drawing/2014/main" id="{8F9DCC21-98E7-4CAC-B136-5C7B2693C2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62" name="Szöveg helye 14">
                <a:extLst>
                  <a:ext uri="{FF2B5EF4-FFF2-40B4-BE49-F238E27FC236}">
                    <a16:creationId xmlns:a16="http://schemas.microsoft.com/office/drawing/2014/main" id="{19608C4E-DBA7-4037-8C6A-7448C8842655}"/>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63" name="Kép 62">
                <a:extLst>
                  <a:ext uri="{FF2B5EF4-FFF2-40B4-BE49-F238E27FC236}">
                    <a16:creationId xmlns:a16="http://schemas.microsoft.com/office/drawing/2014/main" id="{A97F4696-7442-4C59-AEC1-E7D10812AF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64" name="Kép 63">
                <a:extLst>
                  <a:ext uri="{FF2B5EF4-FFF2-40B4-BE49-F238E27FC236}">
                    <a16:creationId xmlns:a16="http://schemas.microsoft.com/office/drawing/2014/main" id="{9187421D-6DB6-40C0-89A4-62AF0AD046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grpSp>
      <p:pic>
        <p:nvPicPr>
          <p:cNvPr id="65" name="Kép 64">
            <a:extLst>
              <a:ext uri="{FF2B5EF4-FFF2-40B4-BE49-F238E27FC236}">
                <a16:creationId xmlns:a16="http://schemas.microsoft.com/office/drawing/2014/main" id="{2590212B-D443-45BF-B6B4-974AB0B288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Átnéztem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18" name="Kép 17" descr="A képen clipart látható&#10;&#10;Automatikusan generált leírás">
            <a:extLst>
              <a:ext uri="{FF2B5EF4-FFF2-40B4-BE49-F238E27FC236}">
                <a16:creationId xmlns:a16="http://schemas.microsoft.com/office/drawing/2014/main" id="{C9802218-BAF2-4CD2-AE68-D76B85AF84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8621" y="3898584"/>
            <a:ext cx="981212" cy="1028844"/>
          </a:xfrm>
          <a:prstGeom prst="rect">
            <a:avLst/>
          </a:prstGeom>
        </p:spPr>
      </p:pic>
      <mc:AlternateContent xmlns:mc="http://schemas.openxmlformats.org/markup-compatibility/2006">
        <mc:Choice xmlns:pslz="http://schemas.microsoft.com/office/powerpoint/2016/slidezoom" Requires="pslz">
          <p:graphicFrame>
            <p:nvGraphicFramePr>
              <p:cNvPr id="4" name="Dia nagyítása 3" descr="IO">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GraphicFramePr>
                <a:graphicFrameLocks noChangeAspect="1"/>
              </p:cNvGraphicFramePr>
              <p:nvPr/>
            </p:nvGraphicFramePr>
            <p:xfrm>
              <a:off x="4460810" y="2989096"/>
              <a:ext cx="892941" cy="879809"/>
            </p:xfrm>
            <a:graphic>
              <a:graphicData uri="http://schemas.microsoft.com/office/powerpoint/2016/slidezoom">
                <pslz:sldZm>
                  <pslz:sldZmObj sldId="524" cId="3951040616">
                    <pslz:zmPr id="{436724C4-B379-4D55-882C-E379C4ADF1C3}" returnToParent="0" imageType="cover" transitionDur="100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892941" cy="879809"/>
                        </a:xfrm>
                        <a:prstGeom prst="rect">
                          <a:avLst/>
                        </a:prstGeom>
                        <a:noFill/>
                        <a:ln w="3175">
                          <a:noFill/>
                        </a:ln>
                      </p166:spPr>
                    </pslz:zmPr>
                  </pslz:sldZmObj>
                </pslz:sldZm>
              </a:graphicData>
            </a:graphic>
          </p:graphicFrame>
        </mc:Choice>
        <mc:Fallback>
          <p:pic>
            <p:nvPicPr>
              <p:cNvPr id="4" name="Dia nagyítása 3" descr="IO">
                <a:hlinkClick r:id="rId14" action="ppaction://hlinksldjump"/>
                <a:extLst>
                  <a:ext uri="{FF2B5EF4-FFF2-40B4-BE49-F238E27FC236}">
                    <a16:creationId xmlns:a16="http://schemas.microsoft.com/office/drawing/2014/main" id="{40C067BA-A481-4B6A-91C7-9939D5853F95}"/>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4460810" y="2989096"/>
                <a:ext cx="892941" cy="879809"/>
              </a:xfrm>
              <a:prstGeom prst="rect">
                <a:avLst/>
              </a:prstGeom>
              <a:noFill/>
              <a:ln w="3175">
                <a:noFill/>
              </a:ln>
            </p:spPr>
          </p:pic>
        </mc:Fallback>
      </mc:AlternateContent>
      <p:sp>
        <p:nvSpPr>
          <p:cNvPr id="5" name="Ellipszis 4">
            <a:extLst>
              <a:ext uri="{FF2B5EF4-FFF2-40B4-BE49-F238E27FC236}">
                <a16:creationId xmlns:a16="http://schemas.microsoft.com/office/drawing/2014/main" id="{92A5DCC0-39A1-4621-962B-F32AEC652B50}"/>
              </a:ext>
            </a:extLst>
          </p:cNvPr>
          <p:cNvSpPr/>
          <p:nvPr/>
        </p:nvSpPr>
        <p:spPr>
          <a:xfrm>
            <a:off x="5486400" y="3628104"/>
            <a:ext cx="1704763" cy="1687789"/>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7" name="Egyenes összekötő nyíllal 6">
            <a:extLst>
              <a:ext uri="{FF2B5EF4-FFF2-40B4-BE49-F238E27FC236}">
                <a16:creationId xmlns:a16="http://schemas.microsoft.com/office/drawing/2014/main" id="{402E3D1D-6492-4201-90B1-17BB206D8E88}"/>
              </a:ext>
            </a:extLst>
          </p:cNvPr>
          <p:cNvCxnSpPr>
            <a:stCxn id="5" idx="1"/>
            <a:endCxn id="4" idx="3"/>
          </p:cNvCxnSpPr>
          <p:nvPr/>
        </p:nvCxnSpPr>
        <p:spPr>
          <a:xfrm flipH="1" flipV="1">
            <a:off x="5353751" y="3429001"/>
            <a:ext cx="382306" cy="44627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10" name="Dia nagyítása 9">
                <a:extLst>
                  <a:ext uri="{FF2B5EF4-FFF2-40B4-BE49-F238E27FC236}">
                    <a16:creationId xmlns:a16="http://schemas.microsoft.com/office/drawing/2014/main" id="{B0EEB5C3-BD0E-4798-99A9-4EACACD5C7AA}"/>
                  </a:ext>
                </a:extLst>
              </p:cNvPr>
              <p:cNvGraphicFramePr>
                <a:graphicFrameLocks noChangeAspect="1"/>
              </p:cNvGraphicFramePr>
              <p:nvPr/>
            </p:nvGraphicFramePr>
            <p:xfrm>
              <a:off x="4028960" y="4413006"/>
              <a:ext cx="737968" cy="727115"/>
            </p:xfrm>
            <a:graphic>
              <a:graphicData uri="http://schemas.microsoft.com/office/powerpoint/2016/slidezoom">
                <pslz:sldZm>
                  <pslz:sldZmObj sldId="525" cId="771728402">
                    <pslz:zmPr id="{95DF73A8-07B3-4C8D-8D1D-6E004C7D01BA}" returnToParent="0"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737968" cy="727115"/>
                        </a:xfrm>
                        <a:prstGeom prst="rect">
                          <a:avLst/>
                        </a:prstGeom>
                        <a:ln w="3175">
                          <a:noFill/>
                        </a:ln>
                      </p166:spPr>
                    </pslz:zmPr>
                  </pslz:sldZmObj>
                </pslz:sldZm>
              </a:graphicData>
            </a:graphic>
          </p:graphicFrame>
        </mc:Choice>
        <mc:Fallback>
          <p:pic>
            <p:nvPicPr>
              <p:cNvPr id="10" name="Dia nagyítása 9">
                <a:hlinkClick r:id="rId16" action="ppaction://hlinksldjump"/>
                <a:extLst>
                  <a:ext uri="{FF2B5EF4-FFF2-40B4-BE49-F238E27FC236}">
                    <a16:creationId xmlns:a16="http://schemas.microsoft.com/office/drawing/2014/main" id="{B0EEB5C3-BD0E-4798-99A9-4EACACD5C7AA}"/>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4028960" y="4413006"/>
                <a:ext cx="737968" cy="727115"/>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2" name="Dia nagyítása 11">
                <a:extLst>
                  <a:ext uri="{FF2B5EF4-FFF2-40B4-BE49-F238E27FC236}">
                    <a16:creationId xmlns:a16="http://schemas.microsoft.com/office/drawing/2014/main" id="{D9F381D2-A39C-410B-927B-5AF731D3CBB3}"/>
                  </a:ext>
                </a:extLst>
              </p:cNvPr>
              <p:cNvGraphicFramePr>
                <a:graphicFrameLocks noChangeAspect="1"/>
              </p:cNvGraphicFramePr>
              <p:nvPr/>
            </p:nvGraphicFramePr>
            <p:xfrm>
              <a:off x="8714161" y="5135794"/>
              <a:ext cx="609891" cy="600922"/>
            </p:xfrm>
            <a:graphic>
              <a:graphicData uri="http://schemas.microsoft.com/office/powerpoint/2016/slidezoom">
                <pslz:sldZm>
                  <pslz:sldZmObj sldId="526" cId="1242642908">
                    <pslz:zmPr id="{A73FACDD-9BC5-4842-8835-5EC6A6510473}" returnToParent="0" imageType="cover" transitionDur="1000">
                      <p166:blipFill xmlns:p166="http://schemas.microsoft.com/office/powerpoint/2016/6/main">
                        <a:blip r:embed="rId17">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p:pic>
            <p:nvPicPr>
              <p:cNvPr id="12" name="Dia nagyítása 11">
                <a:hlinkClick r:id="rId18" action="ppaction://hlinksldjump"/>
                <a:extLst>
                  <a:ext uri="{FF2B5EF4-FFF2-40B4-BE49-F238E27FC236}">
                    <a16:creationId xmlns:a16="http://schemas.microsoft.com/office/drawing/2014/main" id="{D9F381D2-A39C-410B-927B-5AF731D3CBB3}"/>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8714161" y="5135794"/>
                <a:ext cx="609891" cy="600922"/>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6" name="Dia nagyítása 15">
                <a:extLst>
                  <a:ext uri="{FF2B5EF4-FFF2-40B4-BE49-F238E27FC236}">
                    <a16:creationId xmlns:a16="http://schemas.microsoft.com/office/drawing/2014/main" id="{B22F16EC-498D-490C-AB13-6D7C0DA3BD9E}"/>
                  </a:ext>
                </a:extLst>
              </p:cNvPr>
              <p:cNvGraphicFramePr>
                <a:graphicFrameLocks noChangeAspect="1"/>
              </p:cNvGraphicFramePr>
              <p:nvPr/>
            </p:nvGraphicFramePr>
            <p:xfrm>
              <a:off x="5887465" y="5542960"/>
              <a:ext cx="609891" cy="600922"/>
            </p:xfrm>
            <a:graphic>
              <a:graphicData uri="http://schemas.microsoft.com/office/powerpoint/2016/slidezoom">
                <pslz:sldZm>
                  <pslz:sldZmObj sldId="527" cId="3352831670">
                    <pslz:zmPr id="{FC5B3634-B387-4A67-B5B3-4FCE4DA61279}" returnToParent="0" imageType="cover" transitionDur="100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609891" cy="600922"/>
                        </a:xfrm>
                        <a:prstGeom prst="rect">
                          <a:avLst/>
                        </a:prstGeom>
                        <a:ln w="3175">
                          <a:noFill/>
                        </a:ln>
                      </p166:spPr>
                    </pslz:zmPr>
                  </pslz:sldZmObj>
                </pslz:sldZm>
              </a:graphicData>
            </a:graphic>
          </p:graphicFrame>
        </mc:Choice>
        <mc:Fallback>
          <p:pic>
            <p:nvPicPr>
              <p:cNvPr id="16" name="Dia nagyítása 15">
                <a:hlinkClick r:id="rId20" action="ppaction://hlinksldjump"/>
                <a:extLst>
                  <a:ext uri="{FF2B5EF4-FFF2-40B4-BE49-F238E27FC236}">
                    <a16:creationId xmlns:a16="http://schemas.microsoft.com/office/drawing/2014/main" id="{B22F16EC-498D-490C-AB13-6D7C0DA3BD9E}"/>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5887465" y="5542960"/>
                <a:ext cx="609891" cy="600922"/>
              </a:xfrm>
              <a:prstGeom prst="rect">
                <a:avLst/>
              </a:prstGeom>
              <a:ln w="3175">
                <a:noFill/>
              </a:ln>
            </p:spPr>
          </p:pic>
        </mc:Fallback>
      </mc:AlternateContent>
      <p:sp>
        <p:nvSpPr>
          <p:cNvPr id="31" name="Szöveg helye 14">
            <a:extLst>
              <a:ext uri="{FF2B5EF4-FFF2-40B4-BE49-F238E27FC236}">
                <a16:creationId xmlns:a16="http://schemas.microsoft.com/office/drawing/2014/main" id="{CF2A1B51-BE40-4EF0-8B5F-535969915AB0}"/>
              </a:ext>
            </a:extLst>
          </p:cNvPr>
          <p:cNvSpPr txBox="1">
            <a:spLocks/>
          </p:cNvSpPr>
          <p:nvPr/>
        </p:nvSpPr>
        <p:spPr>
          <a:xfrm>
            <a:off x="4613583" y="389858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CPU</a:t>
            </a:r>
          </a:p>
        </p:txBody>
      </p:sp>
      <p:sp>
        <p:nvSpPr>
          <p:cNvPr id="32" name="Szöveg helye 14">
            <a:extLst>
              <a:ext uri="{FF2B5EF4-FFF2-40B4-BE49-F238E27FC236}">
                <a16:creationId xmlns:a16="http://schemas.microsoft.com/office/drawing/2014/main" id="{CA81429B-AE1A-4CF7-9822-11B4EB0C674B}"/>
              </a:ext>
            </a:extLst>
          </p:cNvPr>
          <p:cNvSpPr txBox="1">
            <a:spLocks/>
          </p:cNvSpPr>
          <p:nvPr/>
        </p:nvSpPr>
        <p:spPr>
          <a:xfrm>
            <a:off x="4041291" y="5078901"/>
            <a:ext cx="725637"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RAM</a:t>
            </a:r>
            <a:endParaRPr lang="hu-HU"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6DA2AF9B-E362-4813-907D-EF6B633AC4AE}"/>
              </a:ext>
            </a:extLst>
          </p:cNvPr>
          <p:cNvSpPr txBox="1">
            <a:spLocks/>
          </p:cNvSpPr>
          <p:nvPr/>
        </p:nvSpPr>
        <p:spPr>
          <a:xfrm>
            <a:off x="8278777" y="4742594"/>
            <a:ext cx="1612985"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NETWORK</a:t>
            </a:r>
          </a:p>
        </p:txBody>
      </p:sp>
      <p:cxnSp>
        <p:nvCxnSpPr>
          <p:cNvPr id="34" name="Egyenes összekötő nyíllal 33">
            <a:extLst>
              <a:ext uri="{FF2B5EF4-FFF2-40B4-BE49-F238E27FC236}">
                <a16:creationId xmlns:a16="http://schemas.microsoft.com/office/drawing/2014/main" id="{8548CEA1-EB52-4BF2-9762-72221B7F2419}"/>
              </a:ext>
            </a:extLst>
          </p:cNvPr>
          <p:cNvCxnSpPr>
            <a:cxnSpLocks/>
            <a:stCxn id="5" idx="6"/>
          </p:cNvCxnSpPr>
          <p:nvPr/>
        </p:nvCxnSpPr>
        <p:spPr>
          <a:xfrm>
            <a:off x="7191163" y="4471999"/>
            <a:ext cx="1827943" cy="92461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6" name="Egyenes összekötő nyíllal 35">
            <a:extLst>
              <a:ext uri="{FF2B5EF4-FFF2-40B4-BE49-F238E27FC236}">
                <a16:creationId xmlns:a16="http://schemas.microsoft.com/office/drawing/2014/main" id="{B3315038-C487-4AE8-AC95-F22EEC662B89}"/>
              </a:ext>
            </a:extLst>
          </p:cNvPr>
          <p:cNvCxnSpPr>
            <a:cxnSpLocks/>
            <a:stCxn id="5" idx="4"/>
          </p:cNvCxnSpPr>
          <p:nvPr/>
        </p:nvCxnSpPr>
        <p:spPr>
          <a:xfrm flipH="1">
            <a:off x="6189397" y="5315893"/>
            <a:ext cx="149385" cy="42082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Egyenes összekötő nyíllal 38">
            <a:extLst>
              <a:ext uri="{FF2B5EF4-FFF2-40B4-BE49-F238E27FC236}">
                <a16:creationId xmlns:a16="http://schemas.microsoft.com/office/drawing/2014/main" id="{B59B9228-FB23-4293-86D0-01FA51741274}"/>
              </a:ext>
            </a:extLst>
          </p:cNvPr>
          <p:cNvCxnSpPr>
            <a:cxnSpLocks/>
            <a:stCxn id="31" idx="2"/>
            <a:endCxn id="10" idx="3"/>
          </p:cNvCxnSpPr>
          <p:nvPr/>
        </p:nvCxnSpPr>
        <p:spPr>
          <a:xfrm flipH="1">
            <a:off x="4766928" y="4556399"/>
            <a:ext cx="653148" cy="22016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Szöveg helye 14">
            <a:extLst>
              <a:ext uri="{FF2B5EF4-FFF2-40B4-BE49-F238E27FC236}">
                <a16:creationId xmlns:a16="http://schemas.microsoft.com/office/drawing/2014/main" id="{F518EE00-DF40-4EEC-82DB-A5664A2F7DE3}"/>
              </a:ext>
            </a:extLst>
          </p:cNvPr>
          <p:cNvSpPr txBox="1">
            <a:spLocks/>
          </p:cNvSpPr>
          <p:nvPr/>
        </p:nvSpPr>
        <p:spPr>
          <a:xfrm>
            <a:off x="5826578" y="6030119"/>
            <a:ext cx="1827943" cy="38844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DOWNLOAD</a:t>
            </a:r>
            <a:endParaRPr lang="hu-HU" dirty="0">
              <a:solidFill>
                <a:schemeClr val="tx1"/>
              </a:solidFill>
              <a:latin typeface="Calibri Light" panose="020F0302020204030204" pitchFamily="34" charset="0"/>
              <a:cs typeface="Calibri Light" panose="020F0302020204030204" pitchFamily="34" charset="0"/>
            </a:endParaRPr>
          </a:p>
        </p:txBody>
      </p:sp>
      <mc:AlternateContent xmlns:mc="http://schemas.openxmlformats.org/markup-compatibility/2006">
        <mc:Choice xmlns:pslz="http://schemas.microsoft.com/office/powerpoint/2016/slidezoom" Requires="pslz">
          <p:graphicFrame>
            <p:nvGraphicFramePr>
              <p:cNvPr id="26" name="Dia nagyítása 25">
                <a:extLst>
                  <a:ext uri="{FF2B5EF4-FFF2-40B4-BE49-F238E27FC236}">
                    <a16:creationId xmlns:a16="http://schemas.microsoft.com/office/drawing/2014/main" id="{18C10195-EA07-4932-835D-72DDE49F664A}"/>
                  </a:ext>
                </a:extLst>
              </p:cNvPr>
              <p:cNvGraphicFramePr>
                <a:graphicFrameLocks noChangeAspect="1"/>
              </p:cNvGraphicFramePr>
              <p:nvPr/>
            </p:nvGraphicFramePr>
            <p:xfrm>
              <a:off x="7330302" y="2976612"/>
              <a:ext cx="1085813" cy="967790"/>
            </p:xfrm>
            <a:graphic>
              <a:graphicData uri="http://schemas.microsoft.com/office/powerpoint/2016/slidezoom">
                <pslz:sldZm>
                  <pslz:sldZmObj sldId="528" cId="864800482">
                    <pslz:zmPr id="{89FD4831-4DF3-4CE1-ACF0-54F91E0748CB}" returnToParent="0"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085813" cy="967790"/>
                        </a:xfrm>
                        <a:prstGeom prst="rect">
                          <a:avLst/>
                        </a:prstGeom>
                        <a:ln w="3175">
                          <a:noFill/>
                        </a:ln>
                      </p166:spPr>
                    </pslz:zmPr>
                  </pslz:sldZmObj>
                </pslz:sldZm>
              </a:graphicData>
            </a:graphic>
          </p:graphicFrame>
        </mc:Choice>
        <mc:Fallback>
          <p:pic>
            <p:nvPicPr>
              <p:cNvPr id="26" name="Dia nagyítása 25">
                <a:hlinkClick r:id="rId22" action="ppaction://hlinksldjump"/>
                <a:extLst>
                  <a:ext uri="{FF2B5EF4-FFF2-40B4-BE49-F238E27FC236}">
                    <a16:creationId xmlns:a16="http://schemas.microsoft.com/office/drawing/2014/main" id="{18C10195-EA07-4932-835D-72DDE49F664A}"/>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7330302" y="2976612"/>
                <a:ext cx="1085813" cy="967790"/>
              </a:xfrm>
              <a:prstGeom prst="rect">
                <a:avLst/>
              </a:prstGeom>
              <a:ln w="3175">
                <a:noFill/>
              </a:ln>
            </p:spPr>
          </p:pic>
        </mc:Fallback>
      </mc:AlternateContent>
      <p:cxnSp>
        <p:nvCxnSpPr>
          <p:cNvPr id="45" name="Egyenes összekötő nyíllal 44">
            <a:extLst>
              <a:ext uri="{FF2B5EF4-FFF2-40B4-BE49-F238E27FC236}">
                <a16:creationId xmlns:a16="http://schemas.microsoft.com/office/drawing/2014/main" id="{8D01FFC4-47FB-48B0-B9D4-8AF501D89915}"/>
              </a:ext>
            </a:extLst>
          </p:cNvPr>
          <p:cNvCxnSpPr>
            <a:cxnSpLocks/>
          </p:cNvCxnSpPr>
          <p:nvPr/>
        </p:nvCxnSpPr>
        <p:spPr>
          <a:xfrm flipV="1">
            <a:off x="7058514" y="3671517"/>
            <a:ext cx="417107" cy="272885"/>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8" name="Szöveg helye 14">
            <a:extLst>
              <a:ext uri="{FF2B5EF4-FFF2-40B4-BE49-F238E27FC236}">
                <a16:creationId xmlns:a16="http://schemas.microsoft.com/office/drawing/2014/main" id="{2EB7DF6F-5851-4347-9617-B51C81007A3B}"/>
              </a:ext>
            </a:extLst>
          </p:cNvPr>
          <p:cNvSpPr txBox="1">
            <a:spLocks/>
          </p:cNvSpPr>
          <p:nvPr/>
        </p:nvSpPr>
        <p:spPr>
          <a:xfrm>
            <a:off x="7798161" y="3932245"/>
            <a:ext cx="1612985" cy="60767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QUEUE</a:t>
            </a:r>
          </a:p>
        </p:txBody>
      </p:sp>
      <p:cxnSp>
        <p:nvCxnSpPr>
          <p:cNvPr id="37" name="Egyenes összekötő nyíllal 36">
            <a:extLst>
              <a:ext uri="{FF2B5EF4-FFF2-40B4-BE49-F238E27FC236}">
                <a16:creationId xmlns:a16="http://schemas.microsoft.com/office/drawing/2014/main" id="{138053F2-91BB-4E18-A215-29CEAD1AFFF2}"/>
              </a:ext>
            </a:extLst>
          </p:cNvPr>
          <p:cNvCxnSpPr>
            <a:cxnSpLocks/>
            <a:stCxn id="5" idx="3"/>
          </p:cNvCxnSpPr>
          <p:nvPr/>
        </p:nvCxnSpPr>
        <p:spPr>
          <a:xfrm flipH="1">
            <a:off x="5353751" y="5068722"/>
            <a:ext cx="382306" cy="39862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Szöveg helye 14">
            <a:extLst>
              <a:ext uri="{FF2B5EF4-FFF2-40B4-BE49-F238E27FC236}">
                <a16:creationId xmlns:a16="http://schemas.microsoft.com/office/drawing/2014/main" id="{B3F0B721-6D42-4811-8DE4-98B9C3ACE891}"/>
              </a:ext>
            </a:extLst>
          </p:cNvPr>
          <p:cNvSpPr txBox="1">
            <a:spLocks/>
          </p:cNvSpPr>
          <p:nvPr/>
        </p:nvSpPr>
        <p:spPr>
          <a:xfrm>
            <a:off x="4346713" y="5932097"/>
            <a:ext cx="1333940" cy="65781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IO</a:t>
            </a:r>
            <a:endParaRPr lang="hu-HU" dirty="0">
              <a:solidFill>
                <a:schemeClr val="tx1"/>
              </a:solidFill>
              <a:latin typeface="Calibri Light" panose="020F0302020204030204" pitchFamily="34" charset="0"/>
              <a:cs typeface="Calibri Light" panose="020F0302020204030204" pitchFamily="34" charset="0"/>
            </a:endParaRPr>
          </a:p>
        </p:txBody>
      </p:sp>
      <p:pic>
        <p:nvPicPr>
          <p:cNvPr id="21" name="Kép 20">
            <a:extLst>
              <a:ext uri="{FF2B5EF4-FFF2-40B4-BE49-F238E27FC236}">
                <a16:creationId xmlns:a16="http://schemas.microsoft.com/office/drawing/2014/main" id="{9FDDDBA8-C38A-4E22-ADF5-1D2F2AB9147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211734" y="3877706"/>
            <a:ext cx="491942" cy="575423"/>
          </a:xfrm>
          <a:prstGeom prst="rect">
            <a:avLst/>
          </a:prstGeom>
        </p:spPr>
      </p:pic>
    </p:spTree>
    <p:extLst>
      <p:ext uri="{BB962C8B-B14F-4D97-AF65-F5344CB8AC3E}">
        <p14:creationId xmlns:p14="http://schemas.microsoft.com/office/powerpoint/2010/main" val="3729755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 fill="hold"/>
                                        <p:tgtEl>
                                          <p:spTgt spid="15"/>
                                        </p:tgtEl>
                                      </p:cBhvr>
                                      <p:by x="50000" y="50000"/>
                                    </p:animScale>
                                  </p:childTnLst>
                                </p:cTn>
                              </p:par>
                            </p:childTnLst>
                          </p:cTn>
                        </p:par>
                        <p:par>
                          <p:cTn id="7" fill="hold">
                            <p:stCondLst>
                              <p:cond delay="100"/>
                            </p:stCondLst>
                            <p:childTnLst>
                              <p:par>
                                <p:cTn id="8" presetID="10"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600"/>
                            </p:stCondLst>
                            <p:childTnLst>
                              <p:par>
                                <p:cTn id="12" presetID="42" presetClass="path" presetSubtype="0" accel="50000" decel="50000" fill="hold" nodeType="afterEffect">
                                  <p:stCondLst>
                                    <p:cond delay="1000"/>
                                  </p:stCondLst>
                                  <p:childTnLst>
                                    <p:animMotion origin="layout" path="M -3.75E-6 2.59259E-6 L 0.10743 -0.06412 " pathEditMode="relative" rAng="0" ptsTypes="AA">
                                      <p:cBhvr>
                                        <p:cTn id="13" dur="1100" fill="hold"/>
                                        <p:tgtEl>
                                          <p:spTgt spid="21"/>
                                        </p:tgtEl>
                                        <p:attrNameLst>
                                          <p:attrName>ppt_x</p:attrName>
                                          <p:attrName>ppt_y</p:attrName>
                                        </p:attrNameLst>
                                      </p:cBhvr>
                                      <p:rCtr x="5365" y="-3218"/>
                                    </p:animMotion>
                                  </p:childTnLst>
                                </p:cTn>
                              </p:par>
                            </p:childTnLst>
                          </p:cTn>
                        </p:par>
                        <p:par>
                          <p:cTn id="14" fill="hold">
                            <p:stCondLst>
                              <p:cond delay="2700"/>
                            </p:stCondLst>
                            <p:childTnLst>
                              <p:par>
                                <p:cTn id="15" presetID="26" presetClass="emph" presetSubtype="0" fill="hold" nodeType="afterEffect">
                                  <p:stCondLst>
                                    <p:cond delay="0"/>
                                  </p:stCondLst>
                                  <p:childTnLst>
                                    <p:animEffect transition="out" filter="fade">
                                      <p:cBhvr>
                                        <p:cTn id="16" dur="500" tmFilter="0, 0; .2, .5; .8, .5; 1, 0"/>
                                        <p:tgtEl>
                                          <p:spTgt spid="21"/>
                                        </p:tgtEl>
                                      </p:cBhvr>
                                    </p:animEffect>
                                    <p:animScale>
                                      <p:cBhvr>
                                        <p:cTn id="17" dur="250" autoRev="1" fill="hold"/>
                                        <p:tgtEl>
                                          <p:spTgt spid="21"/>
                                        </p:tgtEl>
                                      </p:cBhvr>
                                      <p:by x="105000" y="105000"/>
                                    </p:animScale>
                                  </p:childTnLst>
                                </p:cTn>
                              </p:par>
                            </p:childTnLst>
                          </p:cTn>
                        </p:par>
                        <p:par>
                          <p:cTn id="18" fill="hold">
                            <p:stCondLst>
                              <p:cond delay="3200"/>
                            </p:stCondLst>
                            <p:childTnLst>
                              <p:par>
                                <p:cTn id="19" presetID="10" presetClass="exit" presetSubtype="0" fill="hold" nodeType="after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mc:AlternateContent xmlns:mc="http://schemas.openxmlformats.org/markup-compatibility/2006">
        <mc:Choice xmlns:pslz="http://schemas.microsoft.com/office/powerpoint/2016/slidezoom" Requires="pslz">
          <p:graphicFrame>
            <p:nvGraphicFramePr>
              <p:cNvPr id="8" name="Dia nagyítása 7">
                <a:extLst>
                  <a:ext uri="{FF2B5EF4-FFF2-40B4-BE49-F238E27FC236}">
                    <a16:creationId xmlns:a16="http://schemas.microsoft.com/office/drawing/2014/main" id="{268835CC-38A0-4AE9-A1E0-26041EA81B61}"/>
                  </a:ext>
                </a:extLst>
              </p:cNvPr>
              <p:cNvGraphicFramePr>
                <a:graphicFrameLocks noChangeAspect="1"/>
              </p:cNvGraphicFramePr>
              <p:nvPr>
                <p:extLst>
                  <p:ext uri="{D42A27DB-BD31-4B8C-83A1-F6EECF244321}">
                    <p14:modId xmlns:p14="http://schemas.microsoft.com/office/powerpoint/2010/main" val="2398635767"/>
                  </p:ext>
                </p:extLst>
              </p:nvPr>
            </p:nvGraphicFramePr>
            <p:xfrm>
              <a:off x="3697705" y="2804071"/>
              <a:ext cx="3048000" cy="1714500"/>
            </p:xfrm>
            <a:graphic>
              <a:graphicData uri="http://schemas.microsoft.com/office/powerpoint/2016/slidezoom">
                <pslz:sldZm>
                  <pslz:sldZmObj sldId="532" cId="3558871903">
                    <pslz:zmPr id="{E7B98818-92A4-4BFD-AED6-75AE868C628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8" name="Dia nagyítása 7">
                <a:hlinkClick r:id="rId5" action="ppaction://hlinksldjump"/>
                <a:extLst>
                  <a:ext uri="{FF2B5EF4-FFF2-40B4-BE49-F238E27FC236}">
                    <a16:creationId xmlns:a16="http://schemas.microsoft.com/office/drawing/2014/main" id="{268835CC-38A0-4AE9-A1E0-26041EA81B61}"/>
                  </a:ext>
                </a:extLst>
              </p:cNvPr>
              <p:cNvPicPr>
                <a:picLocks noGrp="1" noRot="1" noChangeAspect="1" noMove="1" noResize="1" noEditPoints="1" noAdjustHandles="1" noChangeArrowheads="1" noChangeShapeType="1"/>
              </p:cNvPicPr>
              <p:nvPr/>
            </p:nvPicPr>
            <p:blipFill>
              <a:blip r:embed="rId4"/>
              <a:stretch>
                <a:fillRect/>
              </a:stretch>
            </p:blipFill>
            <p:spPr>
              <a:xfrm>
                <a:off x="3697705" y="2804071"/>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951040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558871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sp>
        <p:nvSpPr>
          <p:cNvPr id="11" name="Szöveg helye 14">
            <a:extLst>
              <a:ext uri="{FF2B5EF4-FFF2-40B4-BE49-F238E27FC236}">
                <a16:creationId xmlns:a16="http://schemas.microsoft.com/office/drawing/2014/main" id="{5CA7B98E-2907-4A92-8968-202F295C06F5}"/>
              </a:ext>
            </a:extLst>
          </p:cNvPr>
          <p:cNvSpPr txBox="1">
            <a:spLocks/>
          </p:cNvSpPr>
          <p:nvPr/>
        </p:nvSpPr>
        <p:spPr>
          <a:xfrm>
            <a:off x="5551749" y="4168433"/>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Program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elérte a célját,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betelt a </a:t>
            </a:r>
            <a:r>
              <a:rPr lang="hu-HU" dirty="0" err="1">
                <a:solidFill>
                  <a:schemeClr val="tx1"/>
                </a:solidFill>
                <a:latin typeface="Calibri Light" panose="020F0302020204030204" pitchFamily="34" charset="0"/>
                <a:cs typeface="Calibri Light" panose="020F0302020204030204" pitchFamily="34" charset="0"/>
              </a:rPr>
              <a:t>memoria</a:t>
            </a:r>
            <a:r>
              <a:rPr lang="hu-HU" dirty="0">
                <a:solidFill>
                  <a:schemeClr val="tx1"/>
                </a:solidFill>
                <a:latin typeface="Calibri Light" panose="020F0302020204030204" pitchFamily="34" charset="0"/>
                <a:cs typeface="Calibri Light" panose="020F0302020204030204" pitchFamily="34" charset="0"/>
              </a:rPr>
              <a:t>.</a:t>
            </a:r>
          </a:p>
        </p:txBody>
      </p:sp>
      <p:cxnSp>
        <p:nvCxnSpPr>
          <p:cNvPr id="12" name="Egyenes összekötő nyíllal 11">
            <a:extLst>
              <a:ext uri="{FF2B5EF4-FFF2-40B4-BE49-F238E27FC236}">
                <a16:creationId xmlns:a16="http://schemas.microsoft.com/office/drawing/2014/main" id="{B3715795-351B-4B93-B8F4-5901CD56199F}"/>
              </a:ext>
            </a:extLst>
          </p:cNvPr>
          <p:cNvCxnSpPr>
            <a:cxnSpLocks/>
          </p:cNvCxnSpPr>
          <p:nvPr/>
        </p:nvCxnSpPr>
        <p:spPr>
          <a:xfrm flipH="1">
            <a:off x="4221126" y="4925671"/>
            <a:ext cx="1201480" cy="358710"/>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a:extLst>
              <a:ext uri="{FF2B5EF4-FFF2-40B4-BE49-F238E27FC236}">
                <a16:creationId xmlns:a16="http://schemas.microsoft.com/office/drawing/2014/main" id="{6EF11524-33FA-4AAE-87A1-B5EDBB2ABC68}"/>
              </a:ext>
            </a:extLst>
          </p:cNvPr>
          <p:cNvCxnSpPr>
            <a:cxnSpLocks/>
          </p:cNvCxnSpPr>
          <p:nvPr/>
        </p:nvCxnSpPr>
        <p:spPr>
          <a:xfrm flipV="1">
            <a:off x="8610600" y="3785191"/>
            <a:ext cx="926805" cy="383242"/>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Szöveg helye 14">
            <a:extLst>
              <a:ext uri="{FF2B5EF4-FFF2-40B4-BE49-F238E27FC236}">
                <a16:creationId xmlns:a16="http://schemas.microsoft.com/office/drawing/2014/main" id="{FB60DC51-E4E8-4824-B1B6-0A851EC56567}"/>
              </a:ext>
            </a:extLst>
          </p:cNvPr>
          <p:cNvSpPr txBox="1">
            <a:spLocks/>
          </p:cNvSpPr>
          <p:nvPr/>
        </p:nvSpPr>
        <p:spPr>
          <a:xfrm>
            <a:off x="8596209" y="4168432"/>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Arial" panose="020B0604020202020204" pitchFamily="34" charset="0"/>
                <a:cs typeface="Arial" panose="020B0604020202020204" pitchFamily="34" charset="0"/>
              </a:rPr>
              <a:t>Error</a:t>
            </a:r>
            <a:r>
              <a:rPr lang="hu-HU" sz="2400" dirty="0">
                <a:solidFill>
                  <a:schemeClr val="tx1"/>
                </a:solidFill>
                <a:latin typeface="Arial" panose="020B0604020202020204" pitchFamily="34" charset="0"/>
                <a:cs typeface="Arial" panose="020B0604020202020204" pitchFamily="34" charset="0"/>
              </a:rPr>
              <a:t> </a:t>
            </a:r>
            <a:r>
              <a:rPr lang="hu-HU" sz="2400" dirty="0" err="1">
                <a:solidFill>
                  <a:schemeClr val="tx1"/>
                </a:solidFill>
                <a:latin typeface="Arial" panose="020B0604020202020204" pitchFamily="34" charset="0"/>
                <a:cs typeface="Arial" panose="020B0604020202020204" pitchFamily="34" charset="0"/>
              </a:rPr>
              <a:t>msg</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ToDo</a:t>
            </a:r>
            <a:r>
              <a:rPr lang="hu-HU" dirty="0">
                <a:solidFill>
                  <a:schemeClr val="tx1"/>
                </a:solidFill>
                <a:latin typeface="Calibri Light" panose="020F0302020204030204" pitchFamily="34" charset="0"/>
                <a:cs typeface="Calibri Light" panose="020F0302020204030204" pitchFamily="34" charset="0"/>
              </a:rPr>
              <a:t>.: valahogy kivédeni,</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t>
            </a:r>
          </a:p>
        </p:txBody>
      </p:sp>
      <p:pic>
        <p:nvPicPr>
          <p:cNvPr id="17" name="Kép 16" descr="A képen szöveg, monitor, képernyőkép, elektronika látható&#10;&#10;Automatikusan generált leírás">
            <a:extLst>
              <a:ext uri="{FF2B5EF4-FFF2-40B4-BE49-F238E27FC236}">
                <a16:creationId xmlns:a16="http://schemas.microsoft.com/office/drawing/2014/main" id="{7F5CFD14-74A2-47AD-A699-04132051B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3" name="Szöveg helye 14">
            <a:extLst>
              <a:ext uri="{FF2B5EF4-FFF2-40B4-BE49-F238E27FC236}">
                <a16:creationId xmlns:a16="http://schemas.microsoft.com/office/drawing/2014/main" id="{78FB1D48-89A8-4E17-9236-90DAA77C4757}"/>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simán ciklikusan bővít egy </a:t>
            </a:r>
            <a:r>
              <a:rPr lang="hu-HU" dirty="0" err="1">
                <a:solidFill>
                  <a:schemeClr val="tx1"/>
                </a:solidFill>
                <a:latin typeface="Calibri Light" panose="020F0302020204030204" pitchFamily="34" charset="0"/>
                <a:cs typeface="Calibri Light" panose="020F0302020204030204" pitchFamily="34" charset="0"/>
              </a:rPr>
              <a:t>string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buildert</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stringBuilder</a:t>
            </a:r>
            <a:r>
              <a:rPr lang="hu-HU" dirty="0">
                <a:solidFill>
                  <a:schemeClr val="tx1"/>
                </a:solidFill>
                <a:latin typeface="Calibri Light" panose="020F0302020204030204" pitchFamily="34" charset="0"/>
                <a:cs typeface="Calibri Light" panose="020F0302020204030204" pitchFamily="34" charset="0"/>
              </a:rPr>
              <a:t> objektum minden REST </a:t>
            </a:r>
            <a:r>
              <a:rPr lang="hu-HU" dirty="0" err="1">
                <a:solidFill>
                  <a:schemeClr val="tx1"/>
                </a:solidFill>
                <a:latin typeface="Calibri Light" panose="020F0302020204030204" pitchFamily="34" charset="0"/>
                <a:cs typeface="Calibri Light" panose="020F0302020204030204" pitchFamily="34" charset="0"/>
              </a:rPr>
              <a:t>hivásnál</a:t>
            </a:r>
            <a:r>
              <a:rPr lang="hu-HU" dirty="0">
                <a:solidFill>
                  <a:schemeClr val="tx1"/>
                </a:solidFill>
                <a:latin typeface="Calibri Light" panose="020F0302020204030204" pitchFamily="34" charset="0"/>
                <a:cs typeface="Calibri Light" panose="020F0302020204030204" pitchFamily="34" charset="0"/>
              </a:rPr>
              <a:t> példányosul.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Sok hívásnál – hiába takarít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 ha egyszerre több hívás van mint amennyit tárolni tud a memóriában akkor Out Of </a:t>
            </a:r>
            <a:r>
              <a:rPr lang="hu-HU" dirty="0" err="1">
                <a:solidFill>
                  <a:schemeClr val="tx1"/>
                </a:solidFill>
                <a:latin typeface="Calibri Light" panose="020F0302020204030204" pitchFamily="34" charset="0"/>
                <a:cs typeface="Calibri Light" panose="020F0302020204030204" pitchFamily="34" charset="0"/>
              </a:rPr>
              <a:t>Memmory</a:t>
            </a:r>
            <a:r>
              <a:rPr lang="hu-HU" dirty="0">
                <a:solidFill>
                  <a:schemeClr val="tx1"/>
                </a:solidFill>
                <a:latin typeface="Calibri Light" panose="020F0302020204030204" pitchFamily="34" charset="0"/>
                <a:cs typeface="Calibri Light" panose="020F0302020204030204" pitchFamily="34" charset="0"/>
              </a:rPr>
              <a:t> hibára fut.</a:t>
            </a:r>
          </a:p>
        </p:txBody>
      </p:sp>
      <p:pic>
        <p:nvPicPr>
          <p:cNvPr id="21" name="Kép 20" descr="A képen szöveg, elektronika, fekete, eredményjelző tábla látható&#10;&#10;Automatikusan generált leírás">
            <a:extLst>
              <a:ext uri="{FF2B5EF4-FFF2-40B4-BE49-F238E27FC236}">
                <a16:creationId xmlns:a16="http://schemas.microsoft.com/office/drawing/2014/main" id="{7E199BFC-12ED-43EE-9328-34B5EFDF8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26" name="Szöveg helye 14">
            <a:extLst>
              <a:ext uri="{FF2B5EF4-FFF2-40B4-BE49-F238E27FC236}">
                <a16:creationId xmlns:a16="http://schemas.microsoft.com/office/drawing/2014/main" id="{C1B712C2-5917-46B9-917A-DEAE0FBDF94A}"/>
              </a:ext>
            </a:extLst>
          </p:cNvPr>
          <p:cNvSpPr txBox="1">
            <a:spLocks/>
          </p:cNvSpPr>
          <p:nvPr/>
        </p:nvSpPr>
        <p:spPr>
          <a:xfrm>
            <a:off x="8989828" y="10803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[mérés]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Ennek ellenére válaszokat elkapja 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még akkor is ha ezek HTTP 500-as hibaüzenetek.</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 emelkedése figyelhető meg.</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Idővel a </a:t>
            </a:r>
            <a:r>
              <a:rPr lang="hu-HU" dirty="0" err="1">
                <a:solidFill>
                  <a:schemeClr val="tx1"/>
                </a:solidFill>
                <a:latin typeface="Calibri Light" panose="020F0302020204030204" pitchFamily="34" charset="0"/>
                <a:cs typeface="Calibri Light" panose="020F0302020204030204" pitchFamily="34" charset="0"/>
              </a:rPr>
              <a:t>Garbage</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Collector</a:t>
            </a:r>
            <a:r>
              <a:rPr lang="hu-HU" dirty="0">
                <a:solidFill>
                  <a:schemeClr val="tx1"/>
                </a:solidFill>
                <a:latin typeface="Calibri Light" panose="020F0302020204030204" pitchFamily="34" charset="0"/>
                <a:cs typeface="Calibri Light" panose="020F0302020204030204" pitchFamily="34" charset="0"/>
              </a:rPr>
              <a:t> felszabadít valamennyi </a:t>
            </a:r>
            <a:r>
              <a:rPr lang="hu-HU" dirty="0" err="1">
                <a:solidFill>
                  <a:schemeClr val="tx1"/>
                </a:solidFill>
                <a:latin typeface="Calibri Light" panose="020F0302020204030204" pitchFamily="34" charset="0"/>
                <a:cs typeface="Calibri Light" panose="020F0302020204030204" pitchFamily="34" charset="0"/>
              </a:rPr>
              <a:t>memoriát</a:t>
            </a:r>
            <a:r>
              <a:rPr lang="hu-HU" dirty="0">
                <a:solidFill>
                  <a:schemeClr val="tx1"/>
                </a:solidFill>
                <a:latin typeface="Calibri Light" panose="020F0302020204030204" pitchFamily="34" charset="0"/>
                <a:cs typeface="Calibri Light" panose="020F0302020204030204" pitchFamily="34" charset="0"/>
              </a:rPr>
              <a:t> és HTTP 200 fejléccel jönnek vissza az üzenetek. (de a legtöbb elvész)</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válaszidőben ettől függetlenül megmarad az emelkedő tendencia amit zöld nyíllal jelöltem.</a:t>
            </a:r>
          </a:p>
        </p:txBody>
      </p:sp>
      <p:sp>
        <p:nvSpPr>
          <p:cNvPr id="27" name="Nyíl: lefelé mutató 26">
            <a:extLst>
              <a:ext uri="{FF2B5EF4-FFF2-40B4-BE49-F238E27FC236}">
                <a16:creationId xmlns:a16="http://schemas.microsoft.com/office/drawing/2014/main" id="{6AD1990D-C9EE-46B5-B3E9-060ABF41576F}"/>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mc:AlternateContent xmlns:mc="http://schemas.openxmlformats.org/markup-compatibility/2006">
        <mc:Choice xmlns:pslz="http://schemas.microsoft.com/office/powerpoint/2016/slidezoom" Requires="pslz">
          <p:graphicFrame>
            <p:nvGraphicFramePr>
              <p:cNvPr id="24" name="Dia nagyítása 23">
                <a:extLst>
                  <a:ext uri="{FF2B5EF4-FFF2-40B4-BE49-F238E27FC236}">
                    <a16:creationId xmlns:a16="http://schemas.microsoft.com/office/drawing/2014/main" id="{7EB26303-5DDD-4655-B68E-CE5E6A7B93CD}"/>
                  </a:ext>
                </a:extLst>
              </p:cNvPr>
              <p:cNvGraphicFramePr>
                <a:graphicFrameLocks noChangeAspect="1"/>
              </p:cNvGraphicFramePr>
              <p:nvPr>
                <p:extLst>
                  <p:ext uri="{D42A27DB-BD31-4B8C-83A1-F6EECF244321}">
                    <p14:modId xmlns:p14="http://schemas.microsoft.com/office/powerpoint/2010/main" val="93343448"/>
                  </p:ext>
                </p:extLst>
              </p:nvPr>
            </p:nvGraphicFramePr>
            <p:xfrm>
              <a:off x="3693689" y="2800358"/>
              <a:ext cx="3048000" cy="1714500"/>
            </p:xfrm>
            <a:graphic>
              <a:graphicData uri="http://schemas.microsoft.com/office/powerpoint/2016/slidezoom">
                <pslz:sldZm>
                  <pslz:sldZmObj sldId="534" cId="4091717584">
                    <pslz:zmPr id="{8E51C6FF-06D0-4470-B71F-E106F53BC9E3}"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p:pic>
            <p:nvPicPr>
              <p:cNvPr id="24" name="Dia nagyítása 23">
                <a:hlinkClick r:id="rId7" action="ppaction://hlinksldjump"/>
                <a:extLst>
                  <a:ext uri="{FF2B5EF4-FFF2-40B4-BE49-F238E27FC236}">
                    <a16:creationId xmlns:a16="http://schemas.microsoft.com/office/drawing/2014/main" id="{7EB26303-5DDD-4655-B68E-CE5E6A7B93CD}"/>
                  </a:ext>
                </a:extLst>
              </p:cNvPr>
              <p:cNvPicPr>
                <a:picLocks noGrp="1" noRot="1" noChangeAspect="1" noMove="1" noResize="1" noEditPoints="1" noAdjustHandles="1" noChangeArrowheads="1" noChangeShapeType="1"/>
              </p:cNvPicPr>
              <p:nvPr/>
            </p:nvPicPr>
            <p:blipFill>
              <a:blip r:embed="rId6"/>
              <a:stretch>
                <a:fillRect/>
              </a:stretch>
            </p:blipFill>
            <p:spPr>
              <a:xfrm>
                <a:off x="3693689" y="2800358"/>
                <a:ext cx="3048000" cy="1714500"/>
              </a:xfrm>
              <a:prstGeom prst="rect">
                <a:avLst/>
              </a:prstGeom>
              <a:ln w="3175">
                <a:noFill/>
              </a:ln>
            </p:spPr>
          </p:pic>
        </mc:Fallback>
      </mc:AlternateContent>
    </p:spTree>
    <p:extLst>
      <p:ext uri="{BB962C8B-B14F-4D97-AF65-F5344CB8AC3E}">
        <p14:creationId xmlns:p14="http://schemas.microsoft.com/office/powerpoint/2010/main" val="771728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500"/>
                            </p:stCondLst>
                            <p:childTnLst>
                              <p:par>
                                <p:cTn id="51" presetID="10" presetClass="entr" presetSubtype="0" fill="hold" grpId="0" nodeType="after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P spid="18" grpId="1" animBg="1"/>
      <p:bldP spid="23"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2"/>
          </a:xfrm>
          <a:prstGeom prst="rect">
            <a:avLst/>
          </a:prstGeom>
        </p:spPr>
      </p:pic>
      <p:pic>
        <p:nvPicPr>
          <p:cNvPr id="13" name="Kép 12">
            <a:extLst>
              <a:ext uri="{FF2B5EF4-FFF2-40B4-BE49-F238E27FC236}">
                <a16:creationId xmlns:a16="http://schemas.microsoft.com/office/drawing/2014/main" id="{40C582FC-C14D-425B-A954-CD633FDC2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sp>
        <p:nvSpPr>
          <p:cNvPr id="14" name="Téglalap: szamárfül 13">
            <a:extLst>
              <a:ext uri="{FF2B5EF4-FFF2-40B4-BE49-F238E27FC236}">
                <a16:creationId xmlns:a16="http://schemas.microsoft.com/office/drawing/2014/main" id="{8DBB579D-2F28-4D34-8B95-DA514A470CC9}"/>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Memóriából is kifutottunk. Ez amúgy e RAM teszt volt. Erre is ki kell alakítanom valami jobb tesztet.</a:t>
            </a:r>
            <a:endParaRPr lang="hu-HU" sz="1200" dirty="0">
              <a:solidFill>
                <a:schemeClr val="bg1"/>
              </a:solidFill>
              <a:latin typeface="Arial Nova Cond" panose="020B0506020202020204" pitchFamily="34" charset="0"/>
            </a:endParaRPr>
          </a:p>
        </p:txBody>
      </p:sp>
      <p:pic>
        <p:nvPicPr>
          <p:cNvPr id="4" name="Kép 3" descr="A képen szöveg látható&#10;&#10;Automatikusan generált leírás">
            <a:extLst>
              <a:ext uri="{FF2B5EF4-FFF2-40B4-BE49-F238E27FC236}">
                <a16:creationId xmlns:a16="http://schemas.microsoft.com/office/drawing/2014/main" id="{6EDE2907-2BE2-4962-921E-73118646D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 y="1385859"/>
            <a:ext cx="12192000" cy="4567531"/>
          </a:xfrm>
          <a:prstGeom prst="rect">
            <a:avLst/>
          </a:prstGeom>
        </p:spPr>
      </p:pic>
      <p:sp>
        <p:nvSpPr>
          <p:cNvPr id="19" name="Téglalap: szamárfül 18">
            <a:extLst>
              <a:ext uri="{FF2B5EF4-FFF2-40B4-BE49-F238E27FC236}">
                <a16:creationId xmlns:a16="http://schemas.microsoft.com/office/drawing/2014/main" id="{0F58E8FE-05C8-4A1B-BCC3-372733DEDB0C}"/>
              </a:ext>
            </a:extLst>
          </p:cNvPr>
          <p:cNvSpPr/>
          <p:nvPr/>
        </p:nvSpPr>
        <p:spPr>
          <a:xfrm>
            <a:off x="9437702" y="217957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A teszt amúgy lefutott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Ilyen ínséges időkben már ez </a:t>
            </a:r>
            <a:r>
              <a:rPr lang="hu-HU" sz="1200">
                <a:solidFill>
                  <a:srgbClr val="000000"/>
                </a:solidFill>
                <a:latin typeface="Arial Nova Cond" panose="020B0506020202020204" pitchFamily="34" charset="0"/>
              </a:rPr>
              <a:t>is valami.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091717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606041" y="2305275"/>
            <a:ext cx="2904562" cy="3816199"/>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IO</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Konstans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a:t>
            </a:r>
            <a:r>
              <a:rPr lang="hu-HU" dirty="0" err="1">
                <a:solidFill>
                  <a:schemeClr val="tx1"/>
                </a:solidFill>
                <a:latin typeface="Calibri Light" panose="020F0302020204030204" pitchFamily="34" charset="0"/>
                <a:cs typeface="Calibri Light" panose="020F0302020204030204" pitchFamily="34" charset="0"/>
              </a:rPr>
              <a:t>Rate</a:t>
            </a:r>
            <a:r>
              <a:rPr lang="hu-HU" dirty="0">
                <a:solidFill>
                  <a:schemeClr val="tx1"/>
                </a:solidFill>
                <a:latin typeface="Calibri Light" panose="020F0302020204030204" pitchFamily="34" charset="0"/>
                <a:cs typeface="Calibri Light" panose="020F0302020204030204" pitchFamily="34" charset="0"/>
              </a:rPr>
              <a:t> = 1mp/2kérés</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Feltorlódik a kiszolgálási idő, ahogyan ezt a zöld </a:t>
            </a:r>
            <a:r>
              <a:rPr lang="hu-HU" dirty="0" err="1">
                <a:solidFill>
                  <a:schemeClr val="tx1"/>
                </a:solidFill>
                <a:latin typeface="Calibri Light" panose="020F0302020204030204" pitchFamily="34" charset="0"/>
                <a:cs typeface="Calibri Light" panose="020F0302020204030204" pitchFamily="34" charset="0"/>
              </a:rPr>
              <a:t>nyillal</a:t>
            </a:r>
            <a:r>
              <a:rPr lang="hu-HU" dirty="0">
                <a:solidFill>
                  <a:schemeClr val="tx1"/>
                </a:solidFill>
                <a:latin typeface="Calibri Light" panose="020F0302020204030204" pitchFamily="34" charset="0"/>
                <a:cs typeface="Calibri Light" panose="020F0302020204030204" pitchFamily="34" charset="0"/>
              </a:rPr>
              <a:t> jelzem.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Ebben a </a:t>
            </a:r>
            <a:r>
              <a:rPr lang="hu-HU" dirty="0" err="1">
                <a:solidFill>
                  <a:schemeClr val="tx1"/>
                </a:solidFill>
                <a:latin typeface="Calibri Light" panose="020F0302020204030204" pitchFamily="34" charset="0"/>
                <a:cs typeface="Calibri Light" panose="020F0302020204030204" pitchFamily="34" charset="0"/>
              </a:rPr>
              <a:t>kisérletben</a:t>
            </a:r>
            <a:r>
              <a:rPr lang="hu-HU" dirty="0">
                <a:solidFill>
                  <a:schemeClr val="tx1"/>
                </a:solidFill>
                <a:latin typeface="Calibri Light" panose="020F0302020204030204" pitchFamily="34" charset="0"/>
                <a:cs typeface="Calibri Light" panose="020F0302020204030204" pitchFamily="34" charset="0"/>
              </a:rPr>
              <a:t> az látható, hogy egy kérés kiszolgálása 3 másodperc.</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ennél gyorsabban küldöm be a kéréseket, akkor szépen lassan </a:t>
            </a:r>
            <a:r>
              <a:rPr lang="hu-HU" dirty="0" err="1">
                <a:solidFill>
                  <a:schemeClr val="tx1"/>
                </a:solidFill>
                <a:latin typeface="Calibri Light" panose="020F0302020204030204" pitchFamily="34" charset="0"/>
                <a:cs typeface="Calibri Light" panose="020F0302020204030204" pitchFamily="34" charset="0"/>
              </a:rPr>
              <a:t>felkuszik</a:t>
            </a:r>
            <a:r>
              <a:rPr lang="hu-HU" dirty="0">
                <a:solidFill>
                  <a:schemeClr val="tx1"/>
                </a:solidFill>
                <a:latin typeface="Calibri Light" panose="020F0302020204030204" pitchFamily="34" charset="0"/>
                <a:cs typeface="Calibri Light" panose="020F0302020204030204" pitchFamily="34" charset="0"/>
              </a:rPr>
              <a:t> a kiszolgálási idő.</a:t>
            </a:r>
          </a:p>
        </p:txBody>
      </p:sp>
      <p:sp>
        <p:nvSpPr>
          <p:cNvPr id="4" name="Nyíl: lefelé mutató 3">
            <a:extLst>
              <a:ext uri="{FF2B5EF4-FFF2-40B4-BE49-F238E27FC236}">
                <a16:creationId xmlns:a16="http://schemas.microsoft.com/office/drawing/2014/main" id="{F0439DB3-A4E9-43AD-8563-04BEDA2173D7}"/>
              </a:ext>
            </a:extLst>
          </p:cNvPr>
          <p:cNvSpPr/>
          <p:nvPr/>
        </p:nvSpPr>
        <p:spPr>
          <a:xfrm>
            <a:off x="6401836" y="2319130"/>
            <a:ext cx="1497495" cy="3458818"/>
          </a:xfrm>
          <a:prstGeom prst="downArrow">
            <a:avLst/>
          </a:prstGeom>
          <a:gradFill>
            <a:gsLst>
              <a:gs pos="0">
                <a:schemeClr val="accent6">
                  <a:satMod val="103000"/>
                  <a:lumMod val="102000"/>
                  <a:tint val="94000"/>
                  <a:alpha val="33000"/>
                </a:schemeClr>
              </a:gs>
              <a:gs pos="50000">
                <a:schemeClr val="accent6">
                  <a:satMod val="110000"/>
                  <a:lumMod val="100000"/>
                  <a:shade val="100000"/>
                  <a:alpha val="28000"/>
                </a:schemeClr>
              </a:gs>
              <a:gs pos="100000">
                <a:schemeClr val="accent6">
                  <a:lumMod val="99000"/>
                  <a:satMod val="120000"/>
                  <a:shade val="78000"/>
                  <a:alpha val="73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hu-HU"/>
          </a:p>
        </p:txBody>
      </p:sp>
      <p:pic>
        <p:nvPicPr>
          <p:cNvPr id="7" name="Kép 6" descr="A képen szöveg, képernyőkép, monitor, computer látható&#10;&#10;Automatikusan generált leírás">
            <a:extLst>
              <a:ext uri="{FF2B5EF4-FFF2-40B4-BE49-F238E27FC236}">
                <a16:creationId xmlns:a16="http://schemas.microsoft.com/office/drawing/2014/main" id="{F8E9D9FB-D387-41E3-ADC0-690300FA2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9" name="Szöveg helye 14">
            <a:extLst>
              <a:ext uri="{FF2B5EF4-FFF2-40B4-BE49-F238E27FC236}">
                <a16:creationId xmlns:a16="http://schemas.microsoft.com/office/drawing/2014/main" id="{E341F299-01D1-430D-B329-5DCADAF7EB0B}"/>
              </a:ext>
            </a:extLst>
          </p:cNvPr>
          <p:cNvSpPr txBox="1">
            <a:spLocks/>
          </p:cNvSpPr>
          <p:nvPr/>
        </p:nvSpPr>
        <p:spPr>
          <a:xfrm>
            <a:off x="3308279" y="1393336"/>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eredményt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 IO csomagban található program adta.</a:t>
            </a:r>
          </a:p>
        </p:txBody>
      </p:sp>
      <p:cxnSp>
        <p:nvCxnSpPr>
          <p:cNvPr id="10" name="Egyenes összekötő nyíllal 9">
            <a:extLst>
              <a:ext uri="{FF2B5EF4-FFF2-40B4-BE49-F238E27FC236}">
                <a16:creationId xmlns:a16="http://schemas.microsoft.com/office/drawing/2014/main" id="{8F29B973-25B9-4AA7-B9BD-A84430F2424F}"/>
              </a:ext>
            </a:extLst>
          </p:cNvPr>
          <p:cNvCxnSpPr/>
          <p:nvPr/>
        </p:nvCxnSpPr>
        <p:spPr>
          <a:xfrm flipH="1">
            <a:off x="2030612" y="1908313"/>
            <a:ext cx="1163162" cy="1060174"/>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Szöveg helye 14">
            <a:extLst>
              <a:ext uri="{FF2B5EF4-FFF2-40B4-BE49-F238E27FC236}">
                <a16:creationId xmlns:a16="http://schemas.microsoft.com/office/drawing/2014/main" id="{43D0AB4B-23FA-4CF2-A409-F7DC81F11885}"/>
              </a:ext>
            </a:extLst>
          </p:cNvPr>
          <p:cNvSpPr txBox="1">
            <a:spLocks/>
          </p:cNvSpPr>
          <p:nvPr/>
        </p:nvSpPr>
        <p:spPr>
          <a:xfrm>
            <a:off x="8837428" y="927986"/>
            <a:ext cx="2904562" cy="4849962"/>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[leírás]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csinál egy </a:t>
            </a:r>
            <a:r>
              <a:rPr lang="hu-HU" dirty="0" err="1">
                <a:solidFill>
                  <a:schemeClr val="tx1"/>
                </a:solidFill>
                <a:latin typeface="Calibri Light" panose="020F0302020204030204" pitchFamily="34" charset="0"/>
                <a:cs typeface="Calibri Light" panose="020F0302020204030204" pitchFamily="34" charset="0"/>
              </a:rPr>
              <a:t>köttött</a:t>
            </a:r>
            <a:r>
              <a:rPr lang="hu-HU" dirty="0">
                <a:solidFill>
                  <a:schemeClr val="tx1"/>
                </a:solidFill>
                <a:latin typeface="Calibri Light" panose="020F0302020204030204" pitchFamily="34" charset="0"/>
                <a:cs typeface="Calibri Light" panose="020F0302020204030204" pitchFamily="34" charset="0"/>
              </a:rPr>
              <a:t> számú </a:t>
            </a:r>
            <a:r>
              <a:rPr lang="hu-HU" dirty="0" err="1">
                <a:solidFill>
                  <a:schemeClr val="tx1"/>
                </a:solidFill>
                <a:latin typeface="Calibri Light" panose="020F0302020204030204" pitchFamily="34" charset="0"/>
                <a:cs typeface="Calibri Light" panose="020F0302020204030204" pitchFamily="34" charset="0"/>
              </a:rPr>
              <a:t>thread</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poolt</a:t>
            </a:r>
            <a:r>
              <a:rPr lang="hu-HU" dirty="0">
                <a:solidFill>
                  <a:schemeClr val="tx1"/>
                </a:solidFill>
                <a:latin typeface="Calibri Light" panose="020F0302020204030204" pitchFamily="34" charset="0"/>
                <a:cs typeface="Calibri Light" panose="020F0302020204030204" pitchFamily="34" charset="0"/>
              </a:rPr>
              <a:t> (cpu_core+1) szállal.</a:t>
            </a:r>
          </a:p>
        </p:txBody>
      </p:sp>
      <p:cxnSp>
        <p:nvCxnSpPr>
          <p:cNvPr id="13" name="Egyenes összekötő nyíllal 12">
            <a:extLst>
              <a:ext uri="{FF2B5EF4-FFF2-40B4-BE49-F238E27FC236}">
                <a16:creationId xmlns:a16="http://schemas.microsoft.com/office/drawing/2014/main" id="{DBF2DAAF-3E2C-4CEA-B4E9-9A4E569B4A7B}"/>
              </a:ext>
            </a:extLst>
          </p:cNvPr>
          <p:cNvCxnSpPr>
            <a:cxnSpLocks/>
          </p:cNvCxnSpPr>
          <p:nvPr/>
        </p:nvCxnSpPr>
        <p:spPr>
          <a:xfrm flipH="1" flipV="1">
            <a:off x="8006316" y="1570423"/>
            <a:ext cx="754912" cy="88256"/>
          </a:xfrm>
          <a:prstGeom prst="straightConnector1">
            <a:avLst/>
          </a:prstGeom>
          <a:ln>
            <a:solidFill>
              <a:schemeClr val="bg1"/>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384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 grpId="0" animBg="1"/>
      <p:bldP spid="9" grpId="0" animBg="1"/>
      <p:bldP spid="9" grpId="1"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67" name="Szöveg helye 14">
            <a:extLst>
              <a:ext uri="{FF2B5EF4-FFF2-40B4-BE49-F238E27FC236}">
                <a16:creationId xmlns:a16="http://schemas.microsoft.com/office/drawing/2014/main" id="{CBF3FD66-0271-469D-B759-13F30CD6BEBF}"/>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CPU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826D68E2-E4AE-49A6-A3EF-FE1127B27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320" y="1364572"/>
            <a:ext cx="2379615" cy="2468497"/>
          </a:xfrm>
          <a:prstGeom prst="rect">
            <a:avLst/>
          </a:prstGeom>
        </p:spPr>
      </p:pic>
      <p:cxnSp>
        <p:nvCxnSpPr>
          <p:cNvPr id="7" name="Egyenes összekötő 6">
            <a:extLst>
              <a:ext uri="{FF2B5EF4-FFF2-40B4-BE49-F238E27FC236}">
                <a16:creationId xmlns:a16="http://schemas.microsoft.com/office/drawing/2014/main" id="{56A678DB-5D91-4780-85B4-EC624DBF4CA2}"/>
              </a:ext>
            </a:extLst>
          </p:cNvPr>
          <p:cNvCxnSpPr/>
          <p:nvPr/>
        </p:nvCxnSpPr>
        <p:spPr>
          <a:xfrm flipV="1">
            <a:off x="9685421" y="1528011"/>
            <a:ext cx="661737" cy="505326"/>
          </a:xfrm>
          <a:prstGeom prst="line">
            <a:avLst/>
          </a:prstGeom>
          <a:ln>
            <a:solidFill>
              <a:schemeClr val="tx1"/>
            </a:solidFill>
            <a:prstDash val="lg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églalap: szamárfül 8">
            <a:extLst>
              <a:ext uri="{FF2B5EF4-FFF2-40B4-BE49-F238E27FC236}">
                <a16:creationId xmlns:a16="http://schemas.microsoft.com/office/drawing/2014/main" id="{DD8218CB-3FA2-4339-B420-26188BA7A52B}"/>
              </a:ext>
            </a:extLst>
          </p:cNvPr>
          <p:cNvSpPr/>
          <p:nvPr/>
        </p:nvSpPr>
        <p:spPr>
          <a:xfrm>
            <a:off x="4951681" y="155635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Oh: </a:t>
            </a:r>
            <a:r>
              <a:rPr lang="hu-HU" sz="1200" dirty="0">
                <a:solidFill>
                  <a:srgbClr val="000000"/>
                </a:solidFill>
                <a:effectLst/>
                <a:latin typeface="Arial Nova Cond" panose="020B0506020202020204" pitchFamily="34" charset="0"/>
              </a:rPr>
              <a:t>100% a CPU.</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Kár, hogy ez egy IO teszt volt.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31067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8" name="Szöveg helye 14">
            <a:extLst>
              <a:ext uri="{FF2B5EF4-FFF2-40B4-BE49-F238E27FC236}">
                <a16:creationId xmlns:a16="http://schemas.microsoft.com/office/drawing/2014/main" id="{EE192E79-2B43-4139-B50B-37A6564296EA}"/>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err="1">
                <a:solidFill>
                  <a:schemeClr val="tx1"/>
                </a:solidFill>
                <a:latin typeface="Arial" panose="020B0604020202020204" pitchFamily="34" charset="0"/>
                <a:cs typeface="Arial" panose="020B0604020202020204" pitchFamily="34" charset="0"/>
              </a:rPr>
              <a:t>Download</a:t>
            </a:r>
            <a:r>
              <a:rPr lang="hu-HU" sz="2400" dirty="0">
                <a:solidFill>
                  <a:schemeClr val="tx1"/>
                </a:solidFill>
                <a:latin typeface="Arial" panose="020B0604020202020204" pitchFamily="34" charset="0"/>
                <a:cs typeface="Arial" panose="020B0604020202020204" pitchFamily="34" charset="0"/>
              </a:rPr>
              <a:t>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3352831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8" name="Szöveg helye 14">
            <a:extLst>
              <a:ext uri="{FF2B5EF4-FFF2-40B4-BE49-F238E27FC236}">
                <a16:creationId xmlns:a16="http://schemas.microsoft.com/office/drawing/2014/main" id="{DA026EE1-11A1-428F-B488-7C3AE5F4D69A}"/>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NET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spTree>
    <p:extLst>
      <p:ext uri="{BB962C8B-B14F-4D97-AF65-F5344CB8AC3E}">
        <p14:creationId xmlns:p14="http://schemas.microsoft.com/office/powerpoint/2010/main" val="1242642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szöveg, elektronika, fekete, számítógép látható&#10;&#10;Automatikusan generált leírás">
            <a:extLst>
              <a:ext uri="{FF2B5EF4-FFF2-40B4-BE49-F238E27FC236}">
                <a16:creationId xmlns:a16="http://schemas.microsoft.com/office/drawing/2014/main" id="{AB5786F2-41F1-4FEB-9839-CD29A5CED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8" name="Szöveg helye 14">
            <a:extLst>
              <a:ext uri="{FF2B5EF4-FFF2-40B4-BE49-F238E27FC236}">
                <a16:creationId xmlns:a16="http://schemas.microsoft.com/office/drawing/2014/main" id="{D25425AB-B1F0-4880-A292-97D5AD8F01E4}"/>
              </a:ext>
            </a:extLst>
          </p:cNvPr>
          <p:cNvSpPr txBox="1">
            <a:spLocks/>
          </p:cNvSpPr>
          <p:nvPr/>
        </p:nvSpPr>
        <p:spPr>
          <a:xfrm>
            <a:off x="578331" y="2904084"/>
            <a:ext cx="2904562" cy="1514475"/>
          </a:xfrm>
          <a:prstGeom prst="rect">
            <a:avLst/>
          </a:prstGeom>
          <a:solidFill>
            <a:schemeClr val="bg1">
              <a:alpha val="80000"/>
            </a:schemeClr>
          </a:solidFill>
        </p:spPr>
        <p:txBody>
          <a:bodyPr vert="horz" lIns="108000" tIns="72000" rIns="72000" bIns="360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QUEUE a teszteket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és a következő esetekre jutottam</a:t>
            </a:r>
          </a:p>
        </p:txBody>
      </p:sp>
      <p:pic>
        <p:nvPicPr>
          <p:cNvPr id="4" name="Kép 3">
            <a:extLst>
              <a:ext uri="{FF2B5EF4-FFF2-40B4-BE49-F238E27FC236}">
                <a16:creationId xmlns:a16="http://schemas.microsoft.com/office/drawing/2014/main" id="{A0098B1F-7E7F-40E4-A339-BABBDF04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31" y="4463813"/>
            <a:ext cx="1316755" cy="1173629"/>
          </a:xfrm>
          <a:prstGeom prst="rect">
            <a:avLst/>
          </a:prstGeom>
        </p:spPr>
      </p:pic>
    </p:spTree>
    <p:extLst>
      <p:ext uri="{BB962C8B-B14F-4D97-AF65-F5344CB8AC3E}">
        <p14:creationId xmlns:p14="http://schemas.microsoft.com/office/powerpoint/2010/main" val="864800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  Hogy rövidre zárjam,</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a kísérletsorozatot.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704548"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Ennek a vizsgálatnak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Nem az volt a célja, hogy olyan programot írjunk ami bomba biztos és kezel minden lehetséges hibát, hanem, hogy készítsek egy olyan programot amiben a kérések számának emelésével növelni tudom a válaszidőt.</a:t>
            </a:r>
          </a:p>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r>
              <a:rPr lang="hu-HU" sz="2000" dirty="0">
                <a:solidFill>
                  <a:schemeClr val="tx1"/>
                </a:solidFill>
                <a:latin typeface="Arial" panose="020B0604020202020204" pitchFamily="34" charset="0"/>
                <a:cs typeface="Arial" panose="020B0604020202020204" pitchFamily="34" charset="0"/>
              </a:rPr>
              <a:t>És találjak olyan beállításokat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Ahol értelmes módon lehet skálázni az erőforrásokat, annak érdekében, hogy a válaszidőt egy elfogadható szinten tartsam.</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Sikerült is találnom</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minden metrika típusra ilyet.</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pic>
        <p:nvPicPr>
          <p:cNvPr id="23" name="Kép 22" descr="A képen clipart látható&#10;&#10;Automatikusan generált leírás">
            <a:extLst>
              <a:ext uri="{FF2B5EF4-FFF2-40B4-BE49-F238E27FC236}">
                <a16:creationId xmlns:a16="http://schemas.microsoft.com/office/drawing/2014/main" id="{3B543051-6BB3-4205-A903-6A7D0A6A2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204" y="0"/>
            <a:ext cx="981212" cy="1028844"/>
          </a:xfrm>
          <a:prstGeom prst="rect">
            <a:avLst/>
          </a:prstGeom>
        </p:spPr>
      </p:pic>
    </p:spTree>
    <p:extLst>
      <p:ext uri="{BB962C8B-B14F-4D97-AF65-F5344CB8AC3E}">
        <p14:creationId xmlns:p14="http://schemas.microsoft.com/office/powerpoint/2010/main" val="3250321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Tervezett tesztek</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811198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17EA7A48-2FF3-4D48-A4E5-DCACE80ED5FD}"/>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46: az 1-es eset, amikor a keresek szamat </a:t>
            </a:r>
            <a:r>
              <a:rPr lang="hu-HU" sz="1200" dirty="0" err="1">
                <a:solidFill>
                  <a:srgbClr val="000000"/>
                </a:solidFill>
                <a:latin typeface="Arial Nova Cond" panose="020B0506020202020204" pitchFamily="34" charset="0"/>
              </a:rPr>
              <a:t>noveled</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mikozben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idejuk</a:t>
            </a:r>
            <a:r>
              <a:rPr lang="hu-HU" sz="1200" dirty="0">
                <a:solidFill>
                  <a:srgbClr val="000000"/>
                </a:solidFill>
                <a:latin typeface="Arial Nova Cond" panose="020B0506020202020204" pitchFamily="34" charset="0"/>
              </a:rPr>
              <a:t> ugyanannyi, a 2-es eset pedig, amikor a </a:t>
            </a:r>
            <a:r>
              <a:rPr lang="hu-HU" sz="1200" dirty="0" err="1">
                <a:solidFill>
                  <a:srgbClr val="000000"/>
                </a:solidFill>
                <a:latin typeface="Arial Nova Cond" panose="020B0506020202020204" pitchFamily="34" charset="0"/>
              </a:rPr>
              <a:t>feldolgozasi</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ido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valtozik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requestenkent</a:t>
            </a:r>
            <a:r>
              <a:rPr lang="hu-HU" sz="1200" dirty="0">
                <a:solidFill>
                  <a:srgbClr val="000000"/>
                </a:solidFill>
                <a:latin typeface="Arial Nova Cond" panose="020B0506020202020204" pitchFamily="34" charset="0"/>
              </a:rPr>
              <a:t>,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Mindeketto</a:t>
            </a:r>
            <a:r>
              <a:rPr lang="hu-HU" sz="1200" dirty="0">
                <a:solidFill>
                  <a:srgbClr val="000000"/>
                </a:solidFill>
                <a:latin typeface="Arial Nova Cond" panose="020B0506020202020204" pitchFamily="34" charset="0"/>
              </a:rPr>
              <a:t> fontos, de kezd a </a:t>
            </a:r>
            <a:r>
              <a:rPr lang="hu-HU" sz="1200" dirty="0" err="1">
                <a:solidFill>
                  <a:srgbClr val="000000"/>
                </a:solidFill>
                <a:latin typeface="Arial Nova Cond" panose="020B0506020202020204" pitchFamily="34" charset="0"/>
              </a:rPr>
              <a:t>konnyebbikkel</a:t>
            </a:r>
            <a:r>
              <a:rPr lang="hu-HU" sz="1200" dirty="0">
                <a:solidFill>
                  <a:srgbClr val="000000"/>
                </a:solidFill>
                <a:latin typeface="Arial Nova Cond" panose="020B0506020202020204" pitchFamily="34" charset="0"/>
              </a:rPr>
              <a:t>.</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4C2075BD-15B3-48DA-847F-AE7AB902A8E1}"/>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így lesz.</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Csak a lehetőségét szerettem volna meghagyni annak, hogy „nehezítsem” egy-egy kérés végrehajtását és ezáltal a </a:t>
            </a:r>
            <a:r>
              <a:rPr lang="hu-HU" sz="1200" dirty="0" err="1">
                <a:solidFill>
                  <a:srgbClr val="000000"/>
                </a:solidFill>
                <a:latin typeface="Arial Nova Cond" panose="020B0506020202020204" pitchFamily="34" charset="0"/>
              </a:rPr>
              <a:t>válaszidejét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197D3C6E-9D77-4AD0-B3DC-15AFFAC70882}"/>
              </a:ext>
            </a:extLst>
          </p:cNvPr>
          <p:cNvSpPr/>
          <p:nvPr/>
        </p:nvSpPr>
        <p:spPr>
          <a:xfrm>
            <a:off x="213691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Korábbi tesztekből visszamaradt megfigyelés, hogy csak a kérések számának növelésével hamar zátonyra lehet futni.</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324BC7C8-69AC-4170-A3A2-CD2B034F7310}"/>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cél volt, hogy valahogy kérésből is lehessen szabályozni a „feladat” mértékét. De ha egyszer találok egy jó értéket akkor azután már csak a kérések számával játszunk.</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8949BDFC-1767-4088-8E20-A570935D0E58}"/>
              </a:ext>
            </a:extLst>
          </p:cNvPr>
          <p:cNvSpPr/>
          <p:nvPr/>
        </p:nvSpPr>
        <p:spPr>
          <a:xfrm>
            <a:off x="7484862" y="34199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br>
              <a:rPr lang="hu-HU" sz="1200" dirty="0">
                <a:latin typeface="Arial Nova Cond" panose="020B0506020202020204" pitchFamily="34" charset="0"/>
              </a:rPr>
            </a:b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Illetve megmaradt annak a lehetősége is, hogy olyan helyzetet szimuláljunk ahol a kérések száma konstans viszont a paramétertől függ a feladat nehézsége.</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
        <p:nvSpPr>
          <p:cNvPr id="16" name="Téglalap: szamárfül 15">
            <a:extLst>
              <a:ext uri="{FF2B5EF4-FFF2-40B4-BE49-F238E27FC236}">
                <a16:creationId xmlns:a16="http://schemas.microsoft.com/office/drawing/2014/main" id="{77E3EF58-4B46-4974-A526-1CA3A887C35C}"/>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47-48: szerintem az itt </a:t>
            </a:r>
            <a:r>
              <a:rPr lang="hu-HU" sz="1200" dirty="0" err="1">
                <a:solidFill>
                  <a:srgbClr val="000000"/>
                </a:solidFill>
                <a:latin typeface="Arial Nova Cond" panose="020B0506020202020204" pitchFamily="34" charset="0"/>
              </a:rPr>
              <a:t>leirt</a:t>
            </a:r>
            <a:r>
              <a:rPr lang="hu-HU" sz="1200" dirty="0">
                <a:solidFill>
                  <a:srgbClr val="000000"/>
                </a:solidFill>
                <a:latin typeface="Arial Nova Cond" panose="020B0506020202020204" pitchFamily="34" charset="0"/>
              </a:rPr>
              <a:t> esetben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hosszat is a </a:t>
            </a:r>
            <a:r>
              <a:rPr lang="hu-HU" sz="1200" dirty="0" err="1">
                <a:solidFill>
                  <a:srgbClr val="000000"/>
                </a:solidFill>
                <a:latin typeface="Arial Nova Cond" panose="020B0506020202020204" pitchFamily="34" charset="0"/>
              </a:rPr>
              <a:t>viszsgalando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parameterek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koze</a:t>
            </a:r>
            <a:r>
              <a:rPr lang="hu-HU" sz="1200" dirty="0">
                <a:solidFill>
                  <a:srgbClr val="000000"/>
                </a:solidFill>
                <a:latin typeface="Arial Nova Cond" panose="020B0506020202020204" pitchFamily="34" charset="0"/>
              </a:rPr>
              <a:t> kell venni ilyen </a:t>
            </a:r>
            <a:r>
              <a:rPr lang="hu-HU" sz="1200" dirty="0" err="1">
                <a:solidFill>
                  <a:srgbClr val="000000"/>
                </a:solidFill>
                <a:latin typeface="Arial Nova Cond" panose="020B0506020202020204" pitchFamily="34" charset="0"/>
              </a:rPr>
              <a:t>alkalmazas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skalazasat</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valositja</a:t>
            </a:r>
            <a:r>
              <a:rPr lang="hu-HU" sz="1200" dirty="0">
                <a:solidFill>
                  <a:srgbClr val="000000"/>
                </a:solidFill>
                <a:latin typeface="Arial Nova Cond" panose="020B0506020202020204" pitchFamily="34" charset="0"/>
              </a:rPr>
              <a:t> meg a </a:t>
            </a:r>
            <a:r>
              <a:rPr lang="hu-HU" sz="1200" dirty="0" err="1">
                <a:solidFill>
                  <a:srgbClr val="000000"/>
                </a:solidFill>
                <a:latin typeface="Arial Nova Cond" panose="020B0506020202020204" pitchFamily="34" charset="0"/>
              </a:rPr>
              <a:t>cqueue</a:t>
            </a:r>
            <a:r>
              <a:rPr lang="hu-HU" sz="1200" dirty="0">
                <a:solidFill>
                  <a:srgbClr val="000000"/>
                </a:solidFill>
                <a:latin typeface="Arial Nova Cond" panose="020B0506020202020204" pitchFamily="34" charset="0"/>
              </a:rPr>
              <a:t> es a </a:t>
            </a:r>
            <a:r>
              <a:rPr lang="hu-HU" sz="1200" dirty="0" err="1">
                <a:solidFill>
                  <a:srgbClr val="000000"/>
                </a:solidFill>
                <a:latin typeface="Arial Nova Cond" panose="020B0506020202020204" pitchFamily="34" charset="0"/>
              </a:rPr>
              <a:t>jqueuer</a:t>
            </a:r>
            <a:r>
              <a:rPr lang="hu-HU" sz="1200" dirty="0">
                <a:solidFill>
                  <a:srgbClr val="000000"/>
                </a:solidFill>
                <a:latin typeface="Arial Nova Cond" panose="020B0506020202020204" pitchFamily="34" charset="0"/>
              </a:rPr>
              <a:t>, amelyek </a:t>
            </a:r>
            <a:r>
              <a:rPr lang="hu-HU" sz="1200" dirty="0" err="1">
                <a:solidFill>
                  <a:srgbClr val="000000"/>
                </a:solidFill>
                <a:latin typeface="Arial Nova Cond" panose="020B0506020202020204" pitchFamily="34" charset="0"/>
              </a:rPr>
              <a:t>MiCADO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demok</a:t>
            </a:r>
            <a:endParaRPr lang="hu-HU" sz="1200" dirty="0">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363453E3-14B1-49B7-99E3-F91005B05B8E}"/>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 jogos.</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a magyarázata egy kicsit távolabbi visszatekintést igényel.</a:t>
            </a:r>
            <a:endParaRPr lang="hu-HU" sz="1200" dirty="0">
              <a:solidFill>
                <a:schemeClr val="bg1"/>
              </a:solidFill>
              <a:latin typeface="Arial Nova Cond" panose="020B0506020202020204" pitchFamily="34" charset="0"/>
            </a:endParaRPr>
          </a:p>
        </p:txBody>
      </p:sp>
      <p:sp>
        <p:nvSpPr>
          <p:cNvPr id="19" name="Téglalap: szamárfül 18">
            <a:extLst>
              <a:ext uri="{FF2B5EF4-FFF2-40B4-BE49-F238E27FC236}">
                <a16:creationId xmlns:a16="http://schemas.microsoft.com/office/drawing/2014/main" id="{52A80699-23DA-4F46-87CB-EAE55BB70FC5}"/>
              </a:ext>
            </a:extLst>
          </p:cNvPr>
          <p:cNvSpPr/>
          <p:nvPr/>
        </p:nvSpPr>
        <p:spPr>
          <a:xfrm>
            <a:off x="307085" y="3329365"/>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 korábbi méréseknél az volt a tapasztalat, hogy mivel egy és mindig ugyan azt a </a:t>
            </a:r>
            <a:r>
              <a:rPr lang="hu-HU" sz="1200" dirty="0" err="1">
                <a:solidFill>
                  <a:srgbClr val="000000"/>
                </a:solidFill>
                <a:effectLst/>
                <a:latin typeface="Arial Nova Cond" panose="020B0506020202020204" pitchFamily="34" charset="0"/>
              </a:rPr>
              <a:t>url</a:t>
            </a:r>
            <a:r>
              <a:rPr lang="hu-HU" sz="1200" dirty="0">
                <a:solidFill>
                  <a:srgbClr val="000000"/>
                </a:solidFill>
                <a:effectLst/>
                <a:latin typeface="Arial Nova Cond" panose="020B0506020202020204" pitchFamily="34" charset="0"/>
              </a:rPr>
              <a:t> címet és a mögötte álló Weboldalt szólítottuk meg, még akkor is ha </a:t>
            </a:r>
            <a:r>
              <a:rPr lang="hu-HU" sz="1200" dirty="0">
                <a:solidFill>
                  <a:schemeClr val="bg1"/>
                </a:solidFill>
                <a:effectLst/>
                <a:latin typeface="Arial Nova Cond" panose="020B0506020202020204" pitchFamily="34" charset="0"/>
              </a:rPr>
              <a:t>WordPress </a:t>
            </a:r>
            <a:r>
              <a:rPr lang="hu-HU" sz="1200" dirty="0">
                <a:solidFill>
                  <a:srgbClr val="000000"/>
                </a:solidFill>
                <a:effectLst/>
                <a:latin typeface="Arial Nova Cond" panose="020B0506020202020204" pitchFamily="34" charset="0"/>
              </a:rPr>
              <a:t>minden esetben </a:t>
            </a:r>
            <a:r>
              <a:rPr lang="hu-HU" sz="1200" dirty="0" err="1">
                <a:solidFill>
                  <a:srgbClr val="000000"/>
                </a:solidFill>
                <a:effectLst/>
                <a:latin typeface="Arial Nova Cond" panose="020B0506020202020204" pitchFamily="34" charset="0"/>
              </a:rPr>
              <a:t>lerenderelte</a:t>
            </a:r>
            <a:r>
              <a:rPr lang="hu-HU" sz="1200" dirty="0">
                <a:solidFill>
                  <a:srgbClr val="000000"/>
                </a:solidFill>
                <a:effectLst/>
                <a:latin typeface="Arial Nova Cond" panose="020B0506020202020204" pitchFamily="34" charset="0"/>
              </a:rPr>
              <a:t> az oldalt az volt a tapasztalat, hogy a </a:t>
            </a:r>
            <a:r>
              <a:rPr lang="hu-HU" sz="1200" dirty="0">
                <a:solidFill>
                  <a:schemeClr val="bg1"/>
                </a:solidFill>
                <a:effectLst/>
                <a:latin typeface="Arial Nova Cond" panose="020B0506020202020204" pitchFamily="34" charset="0"/>
              </a:rPr>
              <a:t>#Packet IN </a:t>
            </a:r>
            <a:r>
              <a:rPr lang="hu-HU" sz="1200" dirty="0">
                <a:solidFill>
                  <a:srgbClr val="000000"/>
                </a:solidFill>
                <a:effectLst/>
                <a:latin typeface="Arial Nova Cond" panose="020B0506020202020204" pitchFamily="34" charset="0"/>
              </a:rPr>
              <a:t>és a </a:t>
            </a:r>
            <a:r>
              <a:rPr lang="hu-HU" sz="1200" dirty="0">
                <a:solidFill>
                  <a:schemeClr val="bg1"/>
                </a:solidFill>
                <a:effectLst/>
                <a:latin typeface="Arial Nova Cond" panose="020B0506020202020204" pitchFamily="34" charset="0"/>
              </a:rPr>
              <a:t>#KB In metrikák </a:t>
            </a:r>
            <a:r>
              <a:rPr lang="hu-HU" sz="1200" dirty="0">
                <a:solidFill>
                  <a:srgbClr val="000000"/>
                </a:solidFill>
                <a:effectLst/>
                <a:latin typeface="Arial Nova Cond" panose="020B0506020202020204" pitchFamily="34" charset="0"/>
              </a:rPr>
              <a:t>és ugyan ez kifelé Konstans volt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146549B8-4EC1-4B3B-B58C-89A4A464824B}"/>
              </a:ext>
            </a:extLst>
          </p:cNvPr>
          <p:cNvSpPr/>
          <p:nvPr/>
        </p:nvSpPr>
        <p:spPr>
          <a:xfrm>
            <a:off x="2902871" y="330919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Tehát az adatforgalom nem hordozott semmilyen Extra információt arra nézve, hogy mi lesz a válaszidő.</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t>
            </a:r>
            <a:r>
              <a:rPr lang="hu-HU" sz="1200" dirty="0" err="1">
                <a:solidFill>
                  <a:schemeClr val="bg1"/>
                </a:solidFill>
                <a:latin typeface="Arial Nova Cond" panose="020B0506020202020204" pitchFamily="34" charset="0"/>
              </a:rPr>
              <a:t>incomming</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Request</a:t>
            </a:r>
            <a:r>
              <a:rPr lang="hu-HU" sz="1200" dirty="0">
                <a:solidFill>
                  <a:schemeClr val="bg1"/>
                </a:solidFill>
                <a:latin typeface="Arial Nova Cond" panose="020B0506020202020204" pitchFamily="34" charset="0"/>
              </a:rPr>
              <a:t> </a:t>
            </a:r>
            <a:r>
              <a:rPr lang="hu-HU" sz="1200" dirty="0" err="1">
                <a:solidFill>
                  <a:schemeClr val="bg1"/>
                </a:solidFill>
                <a:latin typeface="Arial Nova Cond" panose="020B0506020202020204" pitchFamily="34" charset="0"/>
              </a:rPr>
              <a:t>Rate</a:t>
            </a:r>
            <a:r>
              <a:rPr lang="hu-HU" sz="1200" dirty="0">
                <a:solidFill>
                  <a:schemeClr val="bg1"/>
                </a:solidFill>
                <a:latin typeface="Arial Nova Cond" panose="020B0506020202020204" pitchFamily="34" charset="0"/>
              </a:rPr>
              <a:t> </a:t>
            </a:r>
            <a:r>
              <a:rPr lang="hu-HU" sz="1200" dirty="0">
                <a:solidFill>
                  <a:srgbClr val="000000"/>
                </a:solidFill>
                <a:latin typeface="Arial Nova Cond" panose="020B0506020202020204" pitchFamily="34" charset="0"/>
              </a:rPr>
              <a:t>metrika már lehalászta előle ezt.</a:t>
            </a:r>
            <a:endParaRPr lang="hu-HU" sz="1200" dirty="0">
              <a:solidFill>
                <a:schemeClr val="bg1"/>
              </a:solidFill>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0E597801-94C8-4F6D-9AB0-DA000CFA5E1E}"/>
              </a:ext>
            </a:extLst>
          </p:cNvPr>
          <p:cNvSpPr/>
          <p:nvPr/>
        </p:nvSpPr>
        <p:spPr>
          <a:xfrm>
            <a:off x="5498657" y="3309194"/>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Ez a QUEUE esetén sem lesz másképpen. Ezért írtam külön </a:t>
            </a:r>
            <a:r>
              <a:rPr lang="hu-HU" sz="1200" dirty="0" err="1">
                <a:solidFill>
                  <a:srgbClr val="000000"/>
                </a:solidFill>
                <a:effectLst/>
                <a:latin typeface="Arial Nova Cond" panose="020B0506020202020204" pitchFamily="34" charset="0"/>
              </a:rPr>
              <a:t>metodust</a:t>
            </a:r>
            <a:r>
              <a:rPr lang="hu-HU" sz="1200" dirty="0">
                <a:solidFill>
                  <a:srgbClr val="000000"/>
                </a:solidFill>
                <a:effectLst/>
                <a:latin typeface="Arial Nova Cond" panose="020B0506020202020204" pitchFamily="34" charset="0"/>
              </a:rPr>
              <a:t> arra, hogy paraméterben lehessen megadni azt, hogy mennyi adattal térjen vissza egy-egy kérés – ezek vannak az IO csomagban.</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
        <p:nvSpPr>
          <p:cNvPr id="16" name="Téglalap: szamárfül 15">
            <a:extLst>
              <a:ext uri="{FF2B5EF4-FFF2-40B4-BE49-F238E27FC236}">
                <a16:creationId xmlns:a16="http://schemas.microsoft.com/office/drawing/2014/main" id="{952F37A1-BF2A-4822-84B7-F108A9001EB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QUEUE jellegű feladat mint állatorvosi ló merült fel. Ugyanis ebben az esetben lehet nagyon jól számolni azt, hogy mennyi erőforrásra lesz szükség ahhoz hogy a válaszidőt a sávban tartsam.</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8CB86FD9-4551-429F-BD5B-76270DD36493}"/>
              </a:ext>
            </a:extLst>
          </p:cNvPr>
          <p:cNvSpPr/>
          <p:nvPr/>
        </p:nvSpPr>
        <p:spPr>
          <a:xfrm>
            <a:off x="4931745" y="114533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Ezért igazából ez csak az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Hello Word programja.</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Ahol tudom, hogy a válaszidő csak a bejövő kérések számától és csak attól fog </a:t>
            </a:r>
            <a:r>
              <a:rPr lang="hu-HU" sz="1200" dirty="0" err="1">
                <a:solidFill>
                  <a:srgbClr val="000000"/>
                </a:solidFill>
                <a:latin typeface="Arial Nova Cond" panose="020B0506020202020204" pitchFamily="34" charset="0"/>
              </a:rPr>
              <a:t>függni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
        <p:nvSpPr>
          <p:cNvPr id="20" name="Téglalap: szamárfül 19">
            <a:extLst>
              <a:ext uri="{FF2B5EF4-FFF2-40B4-BE49-F238E27FC236}">
                <a16:creationId xmlns:a16="http://schemas.microsoft.com/office/drawing/2014/main" id="{55043752-F3BF-4965-8062-BF0F63E6B8FB}"/>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50: a </a:t>
            </a:r>
            <a:r>
              <a:rPr lang="hu-HU" sz="1200" dirty="0" err="1">
                <a:solidFill>
                  <a:srgbClr val="000000"/>
                </a:solidFill>
                <a:latin typeface="Arial Nova Cond" panose="020B0506020202020204" pitchFamily="34" charset="0"/>
              </a:rPr>
              <a:t>vendegek</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szama</a:t>
            </a:r>
            <a:r>
              <a:rPr lang="hu-HU" sz="1200" dirty="0">
                <a:solidFill>
                  <a:srgbClr val="000000"/>
                </a:solidFill>
                <a:latin typeface="Arial Nova Cond" panose="020B0506020202020204" pitchFamily="34" charset="0"/>
              </a:rPr>
              <a:t> lesz a </a:t>
            </a:r>
            <a:r>
              <a:rPr lang="hu-HU" sz="1200" dirty="0" err="1">
                <a:solidFill>
                  <a:srgbClr val="000000"/>
                </a:solidFill>
                <a:latin typeface="Arial Nova Cond" panose="020B0506020202020204" pitchFamily="34" charset="0"/>
              </a:rPr>
              <a:t>queue</a:t>
            </a:r>
            <a:r>
              <a:rPr lang="hu-HU" sz="1200" dirty="0">
                <a:solidFill>
                  <a:srgbClr val="000000"/>
                </a:solidFill>
                <a:latin typeface="Arial Nova Cond" panose="020B0506020202020204" pitchFamily="34" charset="0"/>
              </a:rPr>
              <a:t> hossza, es akkor lasd </a:t>
            </a:r>
            <a:r>
              <a:rPr lang="hu-HU" sz="1200" dirty="0" err="1">
                <a:solidFill>
                  <a:srgbClr val="000000"/>
                </a:solidFill>
                <a:latin typeface="Arial Nova Cond" panose="020B0506020202020204" pitchFamily="34" charset="0"/>
              </a:rPr>
              <a:t>elozo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alkalmazastipus</a:t>
            </a:r>
            <a:endParaRPr lang="hu-HU" sz="1200" dirty="0">
              <a:latin typeface="Arial Nova Cond" panose="020B0506020202020204" pitchFamily="34" charset="0"/>
            </a:endParaRPr>
          </a:p>
        </p:txBody>
      </p:sp>
      <p:sp>
        <p:nvSpPr>
          <p:cNvPr id="21" name="Téglalap: szamárfül 20">
            <a:extLst>
              <a:ext uri="{FF2B5EF4-FFF2-40B4-BE49-F238E27FC236}">
                <a16:creationId xmlns:a16="http://schemas.microsoft.com/office/drawing/2014/main" id="{73B17B83-2139-482F-8470-9D24814D61DA}"/>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Nem, nem egészen.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mindegy, hogy a vendégek mit rendelnek. Ha csak egy italra ülnek be az egészen más mintha végig esznek egy 8 </a:t>
            </a:r>
            <a:r>
              <a:rPr lang="hu-HU" sz="1200" dirty="0" err="1">
                <a:solidFill>
                  <a:srgbClr val="000000"/>
                </a:solidFill>
                <a:latin typeface="Arial Nova Cond" panose="020B0506020202020204" pitchFamily="34" charset="0"/>
              </a:rPr>
              <a:t>fogásos</a:t>
            </a:r>
            <a:r>
              <a:rPr lang="hu-HU" sz="1200" dirty="0">
                <a:solidFill>
                  <a:srgbClr val="000000"/>
                </a:solidFill>
                <a:latin typeface="Arial Nova Cond" panose="020B0506020202020204" pitchFamily="34" charset="0"/>
              </a:rPr>
              <a:t> menüt.</a:t>
            </a:r>
            <a:endParaRPr lang="hu-HU" sz="1200" dirty="0">
              <a:solidFill>
                <a:schemeClr val="bg1"/>
              </a:solidFill>
              <a:latin typeface="Arial Nova Cond" panose="020B0506020202020204" pitchFamily="34" charset="0"/>
            </a:endParaRPr>
          </a:p>
        </p:txBody>
      </p:sp>
      <p:sp>
        <p:nvSpPr>
          <p:cNvPr id="22" name="Téglalap: szamárfül 21">
            <a:extLst>
              <a:ext uri="{FF2B5EF4-FFF2-40B4-BE49-F238E27FC236}">
                <a16:creationId xmlns:a16="http://schemas.microsoft.com/office/drawing/2014/main" id="{71339894-8020-41BE-9E24-A660188FF435}"/>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És itt lesz a program erőssége.</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te példád alapján már itt hozzá kéne adnia erőforrásokat. De nem ez történik, hanem folyamatosan </a:t>
            </a:r>
            <a:r>
              <a:rPr lang="hu-HU" sz="1200" dirty="0" err="1">
                <a:solidFill>
                  <a:srgbClr val="000000"/>
                </a:solidFill>
                <a:latin typeface="Arial Nova Cond" panose="020B0506020202020204" pitchFamily="34" charset="0"/>
              </a:rPr>
              <a:t>monitorozza</a:t>
            </a:r>
            <a:r>
              <a:rPr lang="hu-HU" sz="1200" dirty="0">
                <a:solidFill>
                  <a:srgbClr val="000000"/>
                </a:solidFill>
                <a:latin typeface="Arial Nova Cond" panose="020B0506020202020204" pitchFamily="34" charset="0"/>
              </a:rPr>
              <a:t>, hogy mennyire leterhelt a rendszer</a:t>
            </a:r>
            <a:endParaRPr lang="hu-HU" sz="1200" dirty="0">
              <a:solidFill>
                <a:schemeClr val="bg1"/>
              </a:solidFill>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29CB4B66-B381-470D-B581-B0F993483413}"/>
              </a:ext>
            </a:extLst>
          </p:cNvPr>
          <p:cNvSpPr/>
          <p:nvPr/>
        </p:nvSpPr>
        <p:spPr>
          <a:xfrm>
            <a:off x="4824044" y="34135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Ezt mindig hangsúlyozom, hogy a rendszer már azelőtt túlterhelt állapotba kerülhet, hogy az első válaszidő késne.</a:t>
            </a:r>
            <a:r>
              <a:rPr lang="hu-HU" sz="1200" dirty="0">
                <a:solidFill>
                  <a:schemeClr val="bg1"/>
                </a:solidFill>
                <a:latin typeface="Arial Nova Cond" panose="020B0506020202020204" pitchFamily="34" charset="0"/>
              </a:rPr>
              <a:t> !!! Ezért is nem elégséges a válaszidőre kötni a </a:t>
            </a:r>
            <a:r>
              <a:rPr lang="hu-HU" sz="1200" dirty="0" err="1">
                <a:solidFill>
                  <a:schemeClr val="bg1"/>
                </a:solidFill>
                <a:latin typeface="Arial Nova Cond" panose="020B0506020202020204" pitchFamily="34" charset="0"/>
              </a:rPr>
              <a:t>fes</a:t>
            </a:r>
            <a:r>
              <a:rPr lang="hu-HU" sz="1200" dirty="0">
                <a:solidFill>
                  <a:schemeClr val="bg1"/>
                </a:solidFill>
                <a:latin typeface="Arial Nova Cond" panose="020B0506020202020204" pitchFamily="34" charset="0"/>
              </a:rPr>
              <a:t>-skálázási logikát.</a:t>
            </a:r>
            <a:endParaRPr lang="hu-HU" sz="1200" dirty="0">
              <a:solidFill>
                <a:srgbClr val="000000"/>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FCB38C3A-DCF6-4E34-A5F5-8CFD50FB23AD}"/>
              </a:ext>
            </a:extLst>
          </p:cNvPr>
          <p:cNvSpPr/>
          <p:nvPr/>
        </p:nvSpPr>
        <p:spPr>
          <a:xfrm>
            <a:off x="7506971" y="3420436"/>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Abban viszont</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Teljesen egyet értek veled, hogy alaposan végig kell gondolni az a </a:t>
            </a:r>
            <a:r>
              <a:rPr lang="hu-HU" sz="1200" dirty="0" err="1">
                <a:solidFill>
                  <a:srgbClr val="000000"/>
                </a:solidFill>
                <a:latin typeface="Arial Nova Cond" panose="020B0506020202020204" pitchFamily="34" charset="0"/>
              </a:rPr>
              <a:t>use</a:t>
            </a:r>
            <a:r>
              <a:rPr lang="hu-HU" sz="1200" dirty="0">
                <a:solidFill>
                  <a:srgbClr val="000000"/>
                </a:solidFill>
                <a:latin typeface="Arial Nova Cond" panose="020B0506020202020204" pitchFamily="34" charset="0"/>
              </a:rPr>
              <a:t>-</a:t>
            </a:r>
            <a:r>
              <a:rPr lang="hu-HU" sz="1200" dirty="0" err="1">
                <a:solidFill>
                  <a:srgbClr val="000000"/>
                </a:solidFill>
                <a:latin typeface="Arial Nova Cond" panose="020B0506020202020204" pitchFamily="34" charset="0"/>
              </a:rPr>
              <a:t>case</a:t>
            </a:r>
            <a:r>
              <a:rPr lang="hu-HU" sz="1200" dirty="0">
                <a:solidFill>
                  <a:srgbClr val="000000"/>
                </a:solidFill>
                <a:latin typeface="Arial Nova Cond" panose="020B0506020202020204" pitchFamily="34" charset="0"/>
              </a:rPr>
              <a:t>-t.</a:t>
            </a:r>
            <a:r>
              <a:rPr lang="hu-HU" sz="1200" dirty="0">
                <a:solidFill>
                  <a:schemeClr val="bg1"/>
                </a:solidFill>
                <a:latin typeface="Arial Nova Cond" panose="020B0506020202020204" pitchFamily="34" charset="0"/>
              </a:rPr>
              <a:t> !!! Ezzel még adós vagyok, de nyitott vagyok minden megbeszélésre és ötletre.</a:t>
            </a:r>
            <a:endParaRPr lang="hu-HU" sz="1200" dirty="0">
              <a:solidFill>
                <a:srgbClr val="000000"/>
              </a:solidFill>
              <a:latin typeface="Arial Nova Cond" panose="020B0506020202020204" pitchFamily="34" charset="0"/>
            </a:endParaRP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P spid="20" grpId="0" animBg="1"/>
      <p:bldP spid="21" grpId="0" animBg="1"/>
      <p:bldP spid="22" grpId="0" animBg="1"/>
      <p:bldP spid="23" grpId="0" animBg="1"/>
      <p:bldP spid="2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
        <p:nvSpPr>
          <p:cNvPr id="13" name="Téglalap: szamárfül 12">
            <a:extLst>
              <a:ext uri="{FF2B5EF4-FFF2-40B4-BE49-F238E27FC236}">
                <a16:creationId xmlns:a16="http://schemas.microsoft.com/office/drawing/2014/main" id="{9E23D1B1-218F-475A-A8A9-28180C4FB90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52: 2-eshez annyit, hogy nem </a:t>
            </a:r>
            <a:r>
              <a:rPr lang="hu-HU" sz="1200" dirty="0" err="1">
                <a:solidFill>
                  <a:srgbClr val="000000"/>
                </a:solidFill>
                <a:latin typeface="Arial Nova Cond" panose="020B0506020202020204" pitchFamily="34" charset="0"/>
              </a:rPr>
              <a:t>kotelezo</a:t>
            </a:r>
            <a:r>
              <a:rPr lang="hu-HU" sz="1200" dirty="0">
                <a:solidFill>
                  <a:srgbClr val="000000"/>
                </a:solidFill>
                <a:latin typeface="Arial Nova Cond" panose="020B0506020202020204" pitchFamily="34" charset="0"/>
              </a:rPr>
              <a:t>/kell, hanem javasolt, </a:t>
            </a:r>
            <a:r>
              <a:rPr lang="hu-HU" sz="1200" dirty="0" err="1">
                <a:solidFill>
                  <a:srgbClr val="000000"/>
                </a:solidFill>
                <a:latin typeface="Arial Nova Cond" panose="020B0506020202020204" pitchFamily="34" charset="0"/>
              </a:rPr>
              <a:t>kulonben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hagyomanyos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meresek</a:t>
            </a:r>
            <a:r>
              <a:rPr lang="hu-HU" sz="1200" dirty="0">
                <a:solidFill>
                  <a:srgbClr val="000000"/>
                </a:solidFill>
                <a:latin typeface="Arial Nova Cond" panose="020B0506020202020204" pitchFamily="34" charset="0"/>
              </a:rPr>
              <a:t> eseten azt </a:t>
            </a:r>
            <a:r>
              <a:rPr lang="hu-HU" sz="1200" dirty="0" err="1">
                <a:solidFill>
                  <a:srgbClr val="000000"/>
                </a:solidFill>
                <a:latin typeface="Arial Nova Cond" panose="020B0506020202020204" pitchFamily="34" charset="0"/>
              </a:rPr>
              <a:t>nehez</a:t>
            </a:r>
            <a:r>
              <a:rPr lang="hu-HU" sz="1200" dirty="0">
                <a:solidFill>
                  <a:srgbClr val="000000"/>
                </a:solidFill>
                <a:latin typeface="Arial Nova Cond" panose="020B0506020202020204" pitchFamily="34" charset="0"/>
              </a:rPr>
              <a:t> bizonyitani, hogy a </a:t>
            </a:r>
            <a:r>
              <a:rPr lang="hu-HU" sz="1200" dirty="0" err="1">
                <a:solidFill>
                  <a:srgbClr val="000000"/>
                </a:solidFill>
                <a:latin typeface="Arial Nova Cond" panose="020B0506020202020204" pitchFamily="34" charset="0"/>
              </a:rPr>
              <a:t>meres</a:t>
            </a:r>
            <a:r>
              <a:rPr lang="hu-HU" sz="1200" dirty="0">
                <a:solidFill>
                  <a:srgbClr val="000000"/>
                </a:solidFill>
                <a:latin typeface="Arial Nova Cond" panose="020B0506020202020204" pitchFamily="34" charset="0"/>
              </a:rPr>
              <a:t> helyes volt, a </a:t>
            </a:r>
            <a:r>
              <a:rPr lang="hu-HU" sz="1200" dirty="0" err="1">
                <a:solidFill>
                  <a:srgbClr val="000000"/>
                </a:solidFill>
                <a:latin typeface="Arial Nova Cond" panose="020B0506020202020204" pitchFamily="34" charset="0"/>
              </a:rPr>
              <a:t>szimulacios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kornyezetben</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meresi</a:t>
            </a:r>
            <a:r>
              <a:rPr lang="hu-HU" sz="1200" dirty="0">
                <a:solidFill>
                  <a:srgbClr val="000000"/>
                </a:solidFill>
                <a:latin typeface="Arial Nova Cond" panose="020B0506020202020204" pitchFamily="34" charset="0"/>
              </a:rPr>
              <a:t> hiba </a:t>
            </a:r>
            <a:r>
              <a:rPr lang="hu-HU" sz="1200" dirty="0" err="1">
                <a:solidFill>
                  <a:srgbClr val="000000"/>
                </a:solidFill>
                <a:latin typeface="Arial Nova Cond" panose="020B0506020202020204" pitchFamily="34" charset="0"/>
              </a:rPr>
              <a:t>eloforudlasa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nagysagrendekkel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kissebb</a:t>
            </a:r>
            <a:r>
              <a:rPr lang="hu-HU" sz="1200" dirty="0">
                <a:solidFill>
                  <a:srgbClr val="000000"/>
                </a:solidFill>
                <a:latin typeface="Arial Nova Cond" panose="020B0506020202020204" pitchFamily="34" charset="0"/>
              </a:rPr>
              <a:t>, mivel </a:t>
            </a:r>
            <a:r>
              <a:rPr lang="hu-HU" sz="1200" dirty="0" err="1">
                <a:solidFill>
                  <a:srgbClr val="000000"/>
                </a:solidFill>
                <a:latin typeface="Arial Nova Cond" panose="020B0506020202020204" pitchFamily="34" charset="0"/>
              </a:rPr>
              <a:t>mesterseges</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kornyezet</a:t>
            </a:r>
            <a:r>
              <a:rPr lang="hu-HU" sz="1200" dirty="0">
                <a:solidFill>
                  <a:srgbClr val="000000"/>
                </a:solidFill>
                <a:latin typeface="Arial Nova Cond" panose="020B0506020202020204" pitchFamily="34" charset="0"/>
              </a:rPr>
              <a:t>, nincsenek zavarok/zajok.</a:t>
            </a:r>
            <a:endParaRPr lang="hu-HU" sz="1200" dirty="0">
              <a:latin typeface="Arial Nova Cond" panose="020B0506020202020204" pitchFamily="34" charset="0"/>
            </a:endParaRPr>
          </a:p>
        </p:txBody>
      </p:sp>
      <p:sp>
        <p:nvSpPr>
          <p:cNvPr id="15" name="Téglalap: szamárfül 14">
            <a:extLst>
              <a:ext uri="{FF2B5EF4-FFF2-40B4-BE49-F238E27FC236}">
                <a16:creationId xmlns:a16="http://schemas.microsoft.com/office/drawing/2014/main" id="{D291A01E-D947-402D-8792-9291CBC3C627}"/>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Készül a szimulációs környezet. Nagy erőket fektetek abba, hogy ezt megcsináljam nem kevés plusz feladatot jelent, de megcsinálom.</a:t>
            </a:r>
            <a:endParaRPr lang="hu-HU" sz="1200" dirty="0">
              <a:solidFill>
                <a:schemeClr val="bg1"/>
              </a:solidFill>
              <a:latin typeface="Arial Nova Cond" panose="020B0506020202020204" pitchFamily="34" charset="0"/>
            </a:endParaRPr>
          </a:p>
        </p:txBody>
      </p:sp>
      <p:sp>
        <p:nvSpPr>
          <p:cNvPr id="24" name="Téglalap: szamárfül 23">
            <a:extLst>
              <a:ext uri="{FF2B5EF4-FFF2-40B4-BE49-F238E27FC236}">
                <a16:creationId xmlns:a16="http://schemas.microsoft.com/office/drawing/2014/main" id="{696F4388-5765-4250-AB72-1F0E03DCCD81}"/>
              </a:ext>
            </a:extLst>
          </p:cNvPr>
          <p:cNvSpPr/>
          <p:nvPr/>
        </p:nvSpPr>
        <p:spPr>
          <a:xfrm>
            <a:off x="2141907" y="339788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Az algoritmus működésének be-mutatásának céljából, bizonyítás és egyéb összehasonlító vizsgálatok szempontjából egyéként is elenged-</a:t>
            </a:r>
            <a:r>
              <a:rPr lang="hu-HU" sz="1200" dirty="0" err="1">
                <a:solidFill>
                  <a:srgbClr val="000000"/>
                </a:solidFill>
                <a:latin typeface="Arial Nova Cond" panose="020B0506020202020204" pitchFamily="34" charset="0"/>
              </a:rPr>
              <a:t>hetetlen</a:t>
            </a:r>
            <a:r>
              <a:rPr lang="hu-HU" sz="1200" dirty="0">
                <a:solidFill>
                  <a:srgbClr val="000000"/>
                </a:solidFill>
                <a:latin typeface="Arial Nova Cond" panose="020B0506020202020204" pitchFamily="34" charset="0"/>
              </a:rPr>
              <a:t>. (</a:t>
            </a:r>
            <a:r>
              <a:rPr lang="hu-HU" sz="1200" dirty="0">
                <a:solidFill>
                  <a:schemeClr val="bg1"/>
                </a:solidFill>
                <a:latin typeface="Arial Nova Cond" panose="020B0506020202020204" pitchFamily="34" charset="0"/>
              </a:rPr>
              <a:t>lásd. Későbbi </a:t>
            </a:r>
            <a:r>
              <a:rPr lang="hu-HU" sz="1200" dirty="0" err="1">
                <a:solidFill>
                  <a:schemeClr val="bg1"/>
                </a:solidFill>
                <a:latin typeface="Arial Nova Cond" panose="020B0506020202020204" pitchFamily="34" charset="0"/>
              </a:rPr>
              <a:t>slidok</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P spid="13" grpId="0" animBg="1"/>
      <p:bldP spid="15" grpId="0" animBg="1"/>
      <p:bldP spid="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65</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66</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
        <p:nvSpPr>
          <p:cNvPr id="9" name="Téglalap: szamárfül 8">
            <a:extLst>
              <a:ext uri="{FF2B5EF4-FFF2-40B4-BE49-F238E27FC236}">
                <a16:creationId xmlns:a16="http://schemas.microsoft.com/office/drawing/2014/main" id="{9EBE925F-9924-4886-A56E-2F8B801D4D34}"/>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54: </a:t>
            </a:r>
            <a:r>
              <a:rPr lang="hu-HU" sz="1200" dirty="0" err="1">
                <a:solidFill>
                  <a:srgbClr val="000000"/>
                </a:solidFill>
                <a:latin typeface="Arial Nova Cond" panose="020B0506020202020204" pitchFamily="34" charset="0"/>
              </a:rPr>
              <a:t>ertem</a:t>
            </a:r>
            <a:r>
              <a:rPr lang="hu-HU" sz="1200" dirty="0">
                <a:solidFill>
                  <a:srgbClr val="000000"/>
                </a:solidFill>
                <a:latin typeface="Arial Nova Cond" panose="020B0506020202020204" pitchFamily="34" charset="0"/>
              </a:rPr>
              <a:t>, hogy a </a:t>
            </a:r>
            <a:r>
              <a:rPr lang="hu-HU" sz="1200" dirty="0" err="1">
                <a:solidFill>
                  <a:srgbClr val="000000"/>
                </a:solidFill>
                <a:latin typeface="Arial Nova Cond" panose="020B0506020202020204" pitchFamily="34" charset="0"/>
              </a:rPr>
              <a:t>tarsadalomkutatas</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vilagabol</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jottel</a:t>
            </a:r>
            <a:r>
              <a:rPr lang="hu-HU" sz="1200" dirty="0">
                <a:solidFill>
                  <a:srgbClr val="000000"/>
                </a:solidFill>
                <a:latin typeface="Arial Nova Cond" panose="020B0506020202020204" pitchFamily="34" charset="0"/>
              </a:rPr>
              <a:t>, de informatikai </a:t>
            </a:r>
            <a:r>
              <a:rPr lang="hu-HU" sz="1200" dirty="0" err="1">
                <a:solidFill>
                  <a:srgbClr val="000000"/>
                </a:solidFill>
                <a:latin typeface="Arial Nova Cond" panose="020B0506020202020204" pitchFamily="34" charset="0"/>
              </a:rPr>
              <a:t>phd-n</a:t>
            </a:r>
            <a:r>
              <a:rPr lang="hu-HU" sz="1200" dirty="0">
                <a:solidFill>
                  <a:srgbClr val="000000"/>
                </a:solidFill>
                <a:latin typeface="Arial Nova Cond" panose="020B0506020202020204" pitchFamily="34" charset="0"/>
              </a:rPr>
              <a:t> dolgozol... </a:t>
            </a:r>
            <a:r>
              <a:rPr lang="hu-HU" sz="1200" dirty="0" err="1">
                <a:solidFill>
                  <a:srgbClr val="000000"/>
                </a:solidFill>
                <a:latin typeface="Arial Nova Cond" panose="020B0506020202020204" pitchFamily="34" charset="0"/>
              </a:rPr>
              <a:t>Termeszetesen</a:t>
            </a:r>
            <a:r>
              <a:rPr lang="hu-HU" sz="1200" dirty="0">
                <a:solidFill>
                  <a:srgbClr val="000000"/>
                </a:solidFill>
                <a:latin typeface="Arial Nova Cond" panose="020B0506020202020204" pitchFamily="34" charset="0"/>
              </a:rPr>
              <a:t> nem </a:t>
            </a:r>
            <a:r>
              <a:rPr lang="hu-HU" sz="1200" dirty="0" err="1">
                <a:solidFill>
                  <a:srgbClr val="000000"/>
                </a:solidFill>
                <a:latin typeface="Arial Nova Cond" panose="020B0506020202020204" pitchFamily="34" charset="0"/>
              </a:rPr>
              <a:t>allitom</a:t>
            </a:r>
            <a:r>
              <a:rPr lang="hu-HU" sz="1200" dirty="0">
                <a:solidFill>
                  <a:srgbClr val="000000"/>
                </a:solidFill>
                <a:latin typeface="Arial Nova Cond" panose="020B0506020202020204" pitchFamily="34" charset="0"/>
              </a:rPr>
              <a:t>, hogy nem szabad statisztikai alapon bizonyitani, csak szokatlan. :).</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DBD92642-DA15-4936-8E25-82DD4B7BA1A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Dr. Prof Takács Márta – Bevezetés a Statisztikai hipotézis vizsgálatba című tantárgyát ebben a félévben (is) felvettem. Nem könnyű őt utol érni. De belenéztem a korábbi tananyagaiba amelyek végig </a:t>
            </a:r>
            <a:r>
              <a:rPr lang="hu-HU" sz="1200" dirty="0" err="1">
                <a:solidFill>
                  <a:srgbClr val="000000"/>
                </a:solidFill>
                <a:latin typeface="Arial Nova Cond" panose="020B0506020202020204" pitchFamily="34" charset="0"/>
              </a:rPr>
              <a:t>full</a:t>
            </a:r>
            <a:r>
              <a:rPr lang="hu-HU" sz="1200" dirty="0">
                <a:solidFill>
                  <a:srgbClr val="000000"/>
                </a:solidFill>
                <a:latin typeface="Arial Nova Cond" panose="020B0506020202020204" pitchFamily="34" charset="0"/>
              </a:rPr>
              <a:t> mérnöki példákon alapulnak.</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8548F1A0-ADA3-4290-A62A-0986E0B28CCA}"/>
              </a:ext>
            </a:extLst>
          </p:cNvPr>
          <p:cNvSpPr/>
          <p:nvPr/>
        </p:nvSpPr>
        <p:spPr>
          <a:xfrm>
            <a:off x="2115095"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Töréstesztek, Anyagszerkezet vizsgálatok, Hatás vizsgálatok, stb. Sehol nem lehet 100%-</a:t>
            </a:r>
            <a:r>
              <a:rPr lang="hu-HU" sz="1200" dirty="0" err="1">
                <a:solidFill>
                  <a:srgbClr val="000000"/>
                </a:solidFill>
                <a:latin typeface="Arial Nova Cond" panose="020B0506020202020204" pitchFamily="34" charset="0"/>
              </a:rPr>
              <a:t>kosan</a:t>
            </a:r>
            <a:r>
              <a:rPr lang="hu-HU" sz="1200" dirty="0">
                <a:solidFill>
                  <a:srgbClr val="000000"/>
                </a:solidFill>
                <a:latin typeface="Arial Nova Cond" panose="020B0506020202020204" pitchFamily="34" charset="0"/>
              </a:rPr>
              <a:t> kijelenti, hogy az alkatrész nem fog elromlani, csak azt, hogy ilyen és ilyen valószínűséggel nem fog.</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D35CC645-792F-404E-91C0-CEDBA9D9DDA8}"/>
              </a:ext>
            </a:extLst>
          </p:cNvPr>
          <p:cNvSpPr/>
          <p:nvPr/>
        </p:nvSpPr>
        <p:spPr>
          <a:xfrm>
            <a:off x="4827181" y="342899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Ennek ellenére természetesen nyitott vagyok minden észrevételre, javaslatra és örömmel veszem a segítségedet is de olyan dolgot vársz el tőlem amire nem tudok választ adni.</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20A674EB-0680-4A8A-B48D-7D3D4EE29908}"/>
              </a:ext>
            </a:extLst>
          </p:cNvPr>
          <p:cNvSpPr/>
          <p:nvPr/>
        </p:nvSpPr>
        <p:spPr>
          <a:xfrm>
            <a:off x="7499344" y="340843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Ha ez viszont elvárás akkor dolgozzunk rajta és a jövőben fordítsunk rá nagyobb figyelmet.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9" grpId="0" animBg="1"/>
      <p:bldP spid="10" grpId="0" animBg="1"/>
      <p:bldP spid="11" grpId="0" animBg="1"/>
      <p:bldP spid="12"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Kép 11">
            <a:extLst>
              <a:ext uri="{FF2B5EF4-FFF2-40B4-BE49-F238E27FC236}">
                <a16:creationId xmlns:a16="http://schemas.microsoft.com/office/drawing/2014/main" id="{AAA95A8A-0662-4183-8B9D-E96F54AC5D49}"/>
              </a:ext>
            </a:extLst>
          </p:cNvPr>
          <p:cNvPicPr>
            <a:picLocks noChangeAspect="1"/>
          </p:cNvPicPr>
          <p:nvPr/>
        </p:nvPicPr>
        <p:blipFill rotWithShape="1">
          <a:blip r:embed="rId3">
            <a:extLst>
              <a:ext uri="{28A0092B-C50C-407E-A947-70E740481C1C}">
                <a14:useLocalDpi xmlns:a14="http://schemas.microsoft.com/office/drawing/2010/main" val="0"/>
              </a:ext>
            </a:extLst>
          </a:blip>
          <a:srcRect l="10135" t="29025" r="45297" b="8049"/>
          <a:stretch/>
        </p:blipFill>
        <p:spPr>
          <a:xfrm>
            <a:off x="3999704" y="2329475"/>
            <a:ext cx="7956000" cy="432000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Tree>
    <p:extLst>
      <p:ext uri="{BB962C8B-B14F-4D97-AF65-F5344CB8AC3E}">
        <p14:creationId xmlns:p14="http://schemas.microsoft.com/office/powerpoint/2010/main" val="201786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27523"/>
            <a:ext cx="12191999"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
        <p:nvSpPr>
          <p:cNvPr id="10" name="Téglalap: szamárfül 9">
            <a:extLst>
              <a:ext uri="{FF2B5EF4-FFF2-40B4-BE49-F238E27FC236}">
                <a16:creationId xmlns:a16="http://schemas.microsoft.com/office/drawing/2014/main" id="{215C8FC1-4ECD-4AAA-BC1D-37140E2F5E30}"/>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56: az itteni grafikon nem egyezik az elozo slide-beli grafikonnal :)</a:t>
            </a:r>
            <a:endParaRPr lang="hu-HU" sz="1200" dirty="0">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AC0827A9-2657-4516-9A59-CA335A8F5CC6}"/>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:DD</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err="1">
                <a:solidFill>
                  <a:srgbClr val="000000"/>
                </a:solidFill>
                <a:latin typeface="Arial Nova Cond" panose="020B0506020202020204" pitchFamily="34" charset="0"/>
              </a:rPr>
              <a:t>Baz</a:t>
            </a:r>
            <a:r>
              <a:rPr lang="hu-HU" sz="1200" dirty="0">
                <a:solidFill>
                  <a:srgbClr val="000000"/>
                </a:solidFill>
                <a:latin typeface="Arial Nova Cond" panose="020B0506020202020204" pitchFamily="34" charset="0"/>
              </a:rPr>
              <a:t>, tudtam, hogy nem kerüli el a figyelmedet, már amikor beraktam. </a:t>
            </a:r>
            <a:r>
              <a:rPr lang="hu-HU" sz="1200" dirty="0">
                <a:solidFill>
                  <a:srgbClr val="000000"/>
                </a:solidFill>
                <a:latin typeface="Arial Nova Cond" panose="020B0506020202020204" pitchFamily="34" charset="0"/>
                <a:sym typeface="Wingdings" panose="05000000000000000000" pitchFamily="2" charset="2"/>
              </a:rPr>
              <a:t> Igen sajnos két különböző futáson végeztem képernyőmentést.</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2EEF51FF-C0F4-4394-8C73-70F832EBFA91}"/>
              </a:ext>
            </a:extLst>
          </p:cNvPr>
          <p:cNvSpPr/>
          <p:nvPr/>
        </p:nvSpPr>
        <p:spPr>
          <a:xfrm>
            <a:off x="2141907" y="3385169"/>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Most, hogy</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a:t>
            </a:r>
            <a:r>
              <a:rPr lang="hu-HU" sz="1200" dirty="0" err="1">
                <a:solidFill>
                  <a:srgbClr val="000000"/>
                </a:solidFill>
                <a:latin typeface="Arial Nova Cond" panose="020B0506020202020204" pitchFamily="34" charset="0"/>
              </a:rPr>
              <a:t>WebApp</a:t>
            </a:r>
            <a:r>
              <a:rPr lang="hu-HU" sz="1200" dirty="0">
                <a:solidFill>
                  <a:srgbClr val="000000"/>
                </a:solidFill>
                <a:latin typeface="Arial Nova Cond" panose="020B0506020202020204" pitchFamily="34" charset="0"/>
              </a:rPr>
              <a:t> már 90%-ban kész van a jövő héttől pontosan a szimulációs &lt;</a:t>
            </a:r>
            <a:r>
              <a:rPr lang="hu-HU" sz="1200" dirty="0" err="1">
                <a:solidFill>
                  <a:srgbClr val="000000"/>
                </a:solidFill>
                <a:latin typeface="Arial Nova Cond" panose="020B0506020202020204" pitchFamily="34" charset="0"/>
              </a:rPr>
              <a:t>Phyton</a:t>
            </a:r>
            <a:r>
              <a:rPr lang="hu-HU" sz="1200" dirty="0">
                <a:solidFill>
                  <a:srgbClr val="000000"/>
                </a:solidFill>
                <a:latin typeface="Arial Nova Cond" panose="020B0506020202020204" pitchFamily="34" charset="0"/>
              </a:rPr>
              <a:t>&gt; programra szeretnék </a:t>
            </a:r>
            <a:r>
              <a:rPr lang="hu-HU" sz="1200" dirty="0" err="1">
                <a:solidFill>
                  <a:srgbClr val="000000"/>
                </a:solidFill>
                <a:latin typeface="Arial Nova Cond" panose="020B0506020202020204" pitchFamily="34" charset="0"/>
              </a:rPr>
              <a:t>koncenrálni</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
        <p:nvSpPr>
          <p:cNvPr id="13" name="Téglalap: szamárfül 12">
            <a:extLst>
              <a:ext uri="{FF2B5EF4-FFF2-40B4-BE49-F238E27FC236}">
                <a16:creationId xmlns:a16="http://schemas.microsoft.com/office/drawing/2014/main" id="{67A731F0-7A94-4B52-A256-B4DABDD4F052}"/>
              </a:ext>
            </a:extLst>
          </p:cNvPr>
          <p:cNvSpPr/>
          <p:nvPr/>
        </p:nvSpPr>
        <p:spPr>
          <a:xfrm>
            <a:off x="4827181"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Azon belül is</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a futások eredményei értelmes és követhető módon kerüljenek tárolásra (ennek nagy hasznát fogom venni a későbbi kiértékeléseknél)</a:t>
            </a:r>
            <a:endParaRPr lang="hu-HU" sz="1200" dirty="0">
              <a:solidFill>
                <a:schemeClr val="bg1"/>
              </a:solidFill>
              <a:latin typeface="Arial Nova Cond" panose="020B0506020202020204" pitchFamily="34" charset="0"/>
            </a:endParaRPr>
          </a:p>
        </p:txBody>
      </p:sp>
      <p:sp>
        <p:nvSpPr>
          <p:cNvPr id="14" name="Téglalap: szamárfül 13">
            <a:extLst>
              <a:ext uri="{FF2B5EF4-FFF2-40B4-BE49-F238E27FC236}">
                <a16:creationId xmlns:a16="http://schemas.microsoft.com/office/drawing/2014/main" id="{24989BFF-BA25-4F17-BDD3-62C1192FAA3D}"/>
              </a:ext>
            </a:extLst>
          </p:cNvPr>
          <p:cNvSpPr/>
          <p:nvPr/>
        </p:nvSpPr>
        <p:spPr>
          <a:xfrm>
            <a:off x="7511328" y="338516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Eddig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A prototípuson dolgoztam, hogy tényleg az történjen aminek történni kell. Nem volt egyszerű feladat – és közben jött néhány új ötlet is (l</a:t>
            </a:r>
            <a:r>
              <a:rPr lang="hu-HU" sz="1200" dirty="0">
                <a:solidFill>
                  <a:schemeClr val="bg1"/>
                </a:solidFill>
                <a:latin typeface="Arial Nova Cond" panose="020B0506020202020204" pitchFamily="34" charset="0"/>
              </a:rPr>
              <a:t>ásd később hipotézis címszó alatt</a:t>
            </a:r>
            <a:r>
              <a:rPr lang="hu-HU" sz="1200" dirty="0">
                <a:solidFill>
                  <a:srgbClr val="000000"/>
                </a:solidFill>
                <a:latin typeface="Arial Nova Cond" panose="020B0506020202020204" pitchFamily="34" charset="0"/>
              </a:rPr>
              <a:t>)</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1233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
        <p:nvSpPr>
          <p:cNvPr id="9" name="Téglalap: szamárfül 8">
            <a:extLst>
              <a:ext uri="{FF2B5EF4-FFF2-40B4-BE49-F238E27FC236}">
                <a16:creationId xmlns:a16="http://schemas.microsoft.com/office/drawing/2014/main" id="{682F66A3-BA49-4D84-A79D-DF720BF34F97}"/>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da-DK" sz="1200" dirty="0">
                <a:solidFill>
                  <a:srgbClr val="000000"/>
                </a:solidFill>
                <a:latin typeface="Arial Nova Cond" panose="020B0506020202020204" pitchFamily="34" charset="0"/>
              </a:rPr>
              <a:t>58: szep animacio arra, hogy a ML algoritmus, hogyan probalja railleszteni a grafikonjat egy folyton valtozo fuggvenyre... Tetszik, de ez nem a ML-el altalaban elerheto eredmenyt mutatja? Ha jol sejtem, ez (szinte) mindig igy van...</a:t>
            </a:r>
            <a:endParaRPr lang="hu-HU" sz="1200" dirty="0">
              <a:latin typeface="Arial Nova Cond" panose="020B0506020202020204" pitchFamily="34" charset="0"/>
            </a:endParaRPr>
          </a:p>
        </p:txBody>
      </p:sp>
      <p:sp>
        <p:nvSpPr>
          <p:cNvPr id="10" name="Téglalap: szamárfül 9">
            <a:extLst>
              <a:ext uri="{FF2B5EF4-FFF2-40B4-BE49-F238E27FC236}">
                <a16:creationId xmlns:a16="http://schemas.microsoft.com/office/drawing/2014/main" id="{0DB7A077-F75D-48AC-95A2-D08837F0B5E5}"/>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Koncepcionális magyarázat és a működés magyarázatának a része. Szerettem volna csinálni egy ábrát (és a hozzá tartozó </a:t>
            </a:r>
            <a:r>
              <a:rPr lang="hu-HU" sz="1200" dirty="0" err="1">
                <a:solidFill>
                  <a:srgbClr val="000000"/>
                </a:solidFill>
                <a:latin typeface="Arial Nova Cond" panose="020B0506020202020204" pitchFamily="34" charset="0"/>
              </a:rPr>
              <a:t>progit</a:t>
            </a:r>
            <a:r>
              <a:rPr lang="hu-HU" sz="1200" dirty="0">
                <a:solidFill>
                  <a:srgbClr val="000000"/>
                </a:solidFill>
                <a:latin typeface="Arial Nova Cond" panose="020B0506020202020204" pitchFamily="34" charset="0"/>
              </a:rPr>
              <a:t>) ami előállítja ezt. Hasonló lesz a </a:t>
            </a:r>
            <a:r>
              <a:rPr lang="hu-HU" sz="1200" dirty="0" err="1">
                <a:solidFill>
                  <a:srgbClr val="000000"/>
                </a:solidFill>
                <a:latin typeface="Arial Nova Cond" panose="020B0506020202020204" pitchFamily="34" charset="0"/>
              </a:rPr>
              <a:t>Optimizer</a:t>
            </a:r>
            <a:r>
              <a:rPr lang="hu-HU" sz="1200" dirty="0">
                <a:solidFill>
                  <a:srgbClr val="000000"/>
                </a:solidFill>
                <a:latin typeface="Arial Nova Cond" panose="020B0506020202020204" pitchFamily="34" charset="0"/>
              </a:rPr>
              <a:t> esetében is – bár ott nem ilyen szép egyenletes lesz a felület de ez segít megérteni majd a működést.</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E1260B8F-E0D5-45FE-A061-BA24C7DE6E69}"/>
              </a:ext>
            </a:extLst>
          </p:cNvPr>
          <p:cNvSpPr/>
          <p:nvPr/>
        </p:nvSpPr>
        <p:spPr>
          <a:xfrm>
            <a:off x="316652" y="3525403"/>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Ez egy későbbi</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 laikus számára nem annyira – jeltőségteljesen különböző megközelítés van.</a:t>
            </a:r>
            <a:br>
              <a:rPr lang="hu-HU" sz="1200" dirty="0">
                <a:solidFill>
                  <a:srgbClr val="000000"/>
                </a:solidFill>
                <a:latin typeface="Arial Nova Cond" panose="020B0506020202020204" pitchFamily="34" charset="0"/>
              </a:rPr>
            </a:br>
            <a:br>
              <a:rPr lang="hu-HU" sz="1200" dirty="0">
                <a:solidFill>
                  <a:srgbClr val="000000"/>
                </a:solidFill>
                <a:latin typeface="Arial Nova Cond" panose="020B0506020202020204" pitchFamily="34" charset="0"/>
              </a:rPr>
            </a:br>
            <a:r>
              <a:rPr lang="hu-HU" sz="1200" dirty="0">
                <a:solidFill>
                  <a:srgbClr val="000000"/>
                </a:solidFill>
                <a:latin typeface="Arial Nova Cond" panose="020B0506020202020204" pitchFamily="34" charset="0"/>
              </a:rPr>
              <a:t>És egy ilyen ábra segítségével fogom tudni majd bemutatni a két megközelítés közötti eltérést </a:t>
            </a:r>
            <a:r>
              <a:rPr lang="hu-HU" sz="1200" dirty="0">
                <a:solidFill>
                  <a:schemeClr val="bg1"/>
                </a:solidFill>
                <a:latin typeface="Arial Nova Cond" panose="020B0506020202020204" pitchFamily="34" charset="0"/>
              </a:rPr>
              <a: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70</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
        <p:nvSpPr>
          <p:cNvPr id="10" name="Téglalap: szamárfül 9">
            <a:extLst>
              <a:ext uri="{FF2B5EF4-FFF2-40B4-BE49-F238E27FC236}">
                <a16:creationId xmlns:a16="http://schemas.microsoft.com/office/drawing/2014/main" id="{881B8AD2-F8D8-448A-B565-AC4A21F9E1D4}"/>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 most következő</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Két </a:t>
            </a:r>
            <a:r>
              <a:rPr lang="hu-HU" sz="1200" dirty="0" err="1">
                <a:solidFill>
                  <a:srgbClr val="000000"/>
                </a:solidFill>
                <a:latin typeface="Arial Nova Cond" panose="020B0506020202020204" pitchFamily="34" charset="0"/>
              </a:rPr>
              <a:t>slide</a:t>
            </a:r>
            <a:r>
              <a:rPr lang="hu-HU" sz="1200" dirty="0">
                <a:solidFill>
                  <a:srgbClr val="000000"/>
                </a:solidFill>
                <a:latin typeface="Arial Nova Cond" panose="020B0506020202020204" pitchFamily="34" charset="0"/>
              </a:rPr>
              <a:t> ennek a két megközelítésnek az eltérő jellegét mutatja be.</a:t>
            </a:r>
            <a:endParaRPr lang="hu-HU" sz="1200" dirty="0">
              <a:solidFill>
                <a:schemeClr val="bg1"/>
              </a:solidFill>
              <a:latin typeface="Arial Nova Cond" panose="020B0506020202020204" pitchFamily="34" charset="0"/>
            </a:endParaRPr>
          </a:p>
        </p:txBody>
      </p:sp>
      <p:sp>
        <p:nvSpPr>
          <p:cNvPr id="11" name="Téglalap: szamárfül 10">
            <a:extLst>
              <a:ext uri="{FF2B5EF4-FFF2-40B4-BE49-F238E27FC236}">
                <a16:creationId xmlns:a16="http://schemas.microsoft.com/office/drawing/2014/main" id="{D6B93A8B-7319-49ED-B184-2432666087D3}"/>
              </a:ext>
            </a:extLst>
          </p:cNvPr>
          <p:cNvSpPr/>
          <p:nvPr/>
        </p:nvSpPr>
        <p:spPr>
          <a:xfrm>
            <a:off x="4860563"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Bár ezeket itt még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Nem fejtem alaposan ki, a fejemben már összeállt és egy olyan problémát nyit ki ami messze túlmutat az </a:t>
            </a:r>
            <a:r>
              <a:rPr lang="hu-HU" sz="1200" dirty="0" err="1">
                <a:solidFill>
                  <a:srgbClr val="000000"/>
                </a:solidFill>
                <a:latin typeface="Arial Nova Cond" panose="020B0506020202020204" pitchFamily="34" charset="0"/>
              </a:rPr>
              <a:t>optimizeren</a:t>
            </a:r>
            <a:r>
              <a:rPr lang="hu-HU" sz="1200" dirty="0">
                <a:solidFill>
                  <a:srgbClr val="000000"/>
                </a:solidFill>
                <a:latin typeface="Arial Nova Cond" panose="020B0506020202020204" pitchFamily="34" charset="0"/>
              </a:rPr>
              <a:t> – ha felhasználó szempontból nézed.</a:t>
            </a:r>
            <a:endParaRPr lang="hu-HU" sz="1200" dirty="0">
              <a:solidFill>
                <a:schemeClr val="bg1"/>
              </a:solidFill>
              <a:latin typeface="Arial Nova Cond" panose="020B0506020202020204" pitchFamily="34" charset="0"/>
            </a:endParaRPr>
          </a:p>
        </p:txBody>
      </p:sp>
      <p:sp>
        <p:nvSpPr>
          <p:cNvPr id="12" name="Téglalap: szamárfül 11">
            <a:extLst>
              <a:ext uri="{FF2B5EF4-FFF2-40B4-BE49-F238E27FC236}">
                <a16:creationId xmlns:a16="http://schemas.microsoft.com/office/drawing/2014/main" id="{5458DE69-0E59-4DD9-999F-0D03F175509F}"/>
              </a:ext>
            </a:extLst>
          </p:cNvPr>
          <p:cNvSpPr/>
          <p:nvPr/>
        </p:nvSpPr>
        <p:spPr>
          <a:xfrm>
            <a:off x="7579219" y="1148597"/>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Ha ML</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Szemüvegen keresztül nézed, akkor ez egy nagyon érdekes kérdés de gyanítom, hogy ez engem érdekel a laborban és (pont)</a:t>
            </a:r>
            <a:endParaRPr lang="hu-HU" sz="1200" dirty="0">
              <a:solidFill>
                <a:schemeClr val="bg1"/>
              </a:solidFill>
              <a:latin typeface="Arial Nova Cond" panose="020B0506020202020204" pitchFamily="34" charset="0"/>
            </a:endParaRPr>
          </a:p>
        </p:txBody>
      </p:sp>
      <p:sp>
        <p:nvSpPr>
          <p:cNvPr id="17" name="Téglalap: szamárfül 16">
            <a:extLst>
              <a:ext uri="{FF2B5EF4-FFF2-40B4-BE49-F238E27FC236}">
                <a16:creationId xmlns:a16="http://schemas.microsoft.com/office/drawing/2014/main" id="{E5277CEC-4A97-4A4D-AA73-CA8E25C6FE77}"/>
              </a:ext>
            </a:extLst>
          </p:cNvPr>
          <p:cNvSpPr/>
          <p:nvPr/>
        </p:nvSpPr>
        <p:spPr>
          <a:xfrm>
            <a:off x="2141907"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Hosszú távon</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Viszont engem ez a kérdés jobban érdekel mint bármi.</a:t>
            </a:r>
            <a:endParaRPr lang="hu-HU" sz="1200" dirty="0">
              <a:solidFill>
                <a:schemeClr val="bg1"/>
              </a:solidFill>
              <a:latin typeface="Arial Nova Cond" panose="020B0506020202020204" pitchFamily="34" charset="0"/>
            </a:endParaRPr>
          </a:p>
        </p:txBody>
      </p:sp>
      <p:sp>
        <p:nvSpPr>
          <p:cNvPr id="18" name="Téglalap: szamárfül 17">
            <a:extLst>
              <a:ext uri="{FF2B5EF4-FFF2-40B4-BE49-F238E27FC236}">
                <a16:creationId xmlns:a16="http://schemas.microsoft.com/office/drawing/2014/main" id="{9CCAAC2B-BC3C-4044-A7A9-3757F8042796}"/>
              </a:ext>
            </a:extLst>
          </p:cNvPr>
          <p:cNvSpPr/>
          <p:nvPr/>
        </p:nvSpPr>
        <p:spPr>
          <a:xfrm>
            <a:off x="4860563" y="3429000"/>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Az ML is olyan dolog</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Hogy lehet hozzá úgy érteni, hogy össze tudsz rakni egy programot </a:t>
            </a:r>
            <a:r>
              <a:rPr lang="hu-HU" sz="1200" dirty="0" err="1">
                <a:solidFill>
                  <a:srgbClr val="000000"/>
                </a:solidFill>
                <a:latin typeface="Arial Nova Cond" panose="020B0506020202020204" pitchFamily="34" charset="0"/>
              </a:rPr>
              <a:t>Kerasban</a:t>
            </a:r>
            <a:r>
              <a:rPr lang="hu-HU" sz="1200" dirty="0">
                <a:solidFill>
                  <a:srgbClr val="000000"/>
                </a:solidFill>
                <a:latin typeface="Arial Nova Cond" panose="020B0506020202020204" pitchFamily="34" charset="0"/>
              </a:rPr>
              <a:t> vagy </a:t>
            </a:r>
            <a:r>
              <a:rPr lang="hu-HU" sz="1200" dirty="0" err="1">
                <a:solidFill>
                  <a:srgbClr val="000000"/>
                </a:solidFill>
                <a:latin typeface="Arial Nova Cond" panose="020B0506020202020204" pitchFamily="34" charset="0"/>
              </a:rPr>
              <a:t>PyTorchban</a:t>
            </a:r>
            <a:r>
              <a:rPr lang="hu-HU" sz="1200" dirty="0">
                <a:solidFill>
                  <a:srgbClr val="000000"/>
                </a:solidFill>
                <a:latin typeface="Arial Nova Cond" panose="020B0506020202020204" pitchFamily="34" charset="0"/>
              </a:rPr>
              <a:t> vagy kedvenc keretrendszeredben.</a:t>
            </a:r>
            <a:endParaRPr lang="hu-HU" sz="1200" dirty="0">
              <a:solidFill>
                <a:schemeClr val="bg1"/>
              </a:solidFill>
              <a:latin typeface="Arial Nova Cond" panose="020B0506020202020204" pitchFamily="34" charset="0"/>
            </a:endParaRPr>
          </a:p>
        </p:txBody>
      </p:sp>
      <p:sp>
        <p:nvSpPr>
          <p:cNvPr id="20" name="Téglalap: szamárfül 19">
            <a:extLst>
              <a:ext uri="{FF2B5EF4-FFF2-40B4-BE49-F238E27FC236}">
                <a16:creationId xmlns:a16="http://schemas.microsoft.com/office/drawing/2014/main" id="{79BE2ED8-A1B7-4BFD-B5FA-7072C16F9713}"/>
              </a:ext>
            </a:extLst>
          </p:cNvPr>
          <p:cNvSpPr/>
          <p:nvPr/>
        </p:nvSpPr>
        <p:spPr>
          <a:xfrm>
            <a:off x="7577928" y="3422601"/>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De az megint</a:t>
            </a:r>
            <a:endParaRPr lang="hu-HU" sz="1200" dirty="0">
              <a:solidFill>
                <a:srgbClr val="000000"/>
              </a:solidFill>
              <a:effectLst/>
              <a:latin typeface="Arial Nova Cond" panose="020B0506020202020204" pitchFamily="34" charset="0"/>
            </a:endParaRP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Egy másik dolog  ha érted, hogy mögötte mi történik. Nálam hosszútávon mindenféleképpen ez a cél és ez ebben a felfedező utazásban egy lépés.</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8" grpId="0" animBg="1"/>
      <p:bldP spid="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71</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
        <p:nvSpPr>
          <p:cNvPr id="4" name="Felirat: vonal kerettel és kiemelősávval 3">
            <a:extLst>
              <a:ext uri="{FF2B5EF4-FFF2-40B4-BE49-F238E27FC236}">
                <a16:creationId xmlns:a16="http://schemas.microsoft.com/office/drawing/2014/main" id="{0378A3F2-96D5-4B52-B6FB-0D0367FDB750}"/>
              </a:ext>
            </a:extLst>
          </p:cNvPr>
          <p:cNvSpPr/>
          <p:nvPr/>
        </p:nvSpPr>
        <p:spPr>
          <a:xfrm>
            <a:off x="314582" y="3587377"/>
            <a:ext cx="1418968" cy="841747"/>
          </a:xfrm>
          <a:prstGeom prst="accentBorderCallout1">
            <a:avLst>
              <a:gd name="adj1" fmla="val 33002"/>
              <a:gd name="adj2" fmla="val 107370"/>
              <a:gd name="adj3" fmla="val 151546"/>
              <a:gd name="adj4" fmla="val 147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kék vonal a függvény amit közelíteni akarunk</a:t>
            </a:r>
          </a:p>
        </p:txBody>
      </p:sp>
      <p:sp>
        <p:nvSpPr>
          <p:cNvPr id="11" name="Felirat: vonal kerettel és kiemelősávval 10">
            <a:extLst>
              <a:ext uri="{FF2B5EF4-FFF2-40B4-BE49-F238E27FC236}">
                <a16:creationId xmlns:a16="http://schemas.microsoft.com/office/drawing/2014/main" id="{37046418-775D-4153-9131-379E46C3BF29}"/>
              </a:ext>
            </a:extLst>
          </p:cNvPr>
          <p:cNvSpPr/>
          <p:nvPr/>
        </p:nvSpPr>
        <p:spPr>
          <a:xfrm>
            <a:off x="314582" y="4511302"/>
            <a:ext cx="1418968" cy="841747"/>
          </a:xfrm>
          <a:prstGeom prst="accentBorderCallout1">
            <a:avLst>
              <a:gd name="adj1" fmla="val 33002"/>
              <a:gd name="adj2" fmla="val 107370"/>
              <a:gd name="adj3" fmla="val -55533"/>
              <a:gd name="adj4" fmla="val 150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fekete a batch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2" name="Felirat: vonal kerettel és kiemelősávval 11">
            <a:extLst>
              <a:ext uri="{FF2B5EF4-FFF2-40B4-BE49-F238E27FC236}">
                <a16:creationId xmlns:a16="http://schemas.microsoft.com/office/drawing/2014/main" id="{FA3D6F10-4CA2-46EF-BAF8-12056FDE4886}"/>
              </a:ext>
            </a:extLst>
          </p:cNvPr>
          <p:cNvSpPr/>
          <p:nvPr/>
        </p:nvSpPr>
        <p:spPr>
          <a:xfrm>
            <a:off x="314582" y="5435227"/>
            <a:ext cx="1418968" cy="841747"/>
          </a:xfrm>
          <a:prstGeom prst="accentBorderCallout1">
            <a:avLst>
              <a:gd name="adj1" fmla="val 33002"/>
              <a:gd name="adj2" fmla="val 107370"/>
              <a:gd name="adj3" fmla="val -54401"/>
              <a:gd name="adj4" fmla="val 145302"/>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piros az Online </a:t>
            </a:r>
            <a:r>
              <a:rPr lang="hu-HU" sz="1200" dirty="0" err="1">
                <a:latin typeface="Arial Nova Cond" panose="020B0506020202020204" pitchFamily="34" charset="0"/>
                <a:cs typeface="Aldhabi" panose="020B0604020202020204" pitchFamily="2" charset="-78"/>
              </a:rPr>
              <a:t>learning</a:t>
            </a:r>
            <a:endParaRPr lang="hu-HU" sz="1200" dirty="0">
              <a:latin typeface="Arial Nova Cond" panose="020B0506020202020204" pitchFamily="34" charset="0"/>
              <a:cs typeface="Aldhabi" panose="020B0604020202020204" pitchFamily="2" charset="-78"/>
            </a:endParaRPr>
          </a:p>
        </p:txBody>
      </p:sp>
      <p:sp>
        <p:nvSpPr>
          <p:cNvPr id="17" name="Felirat: vonal kerettel és kiemelősávval 16">
            <a:extLst>
              <a:ext uri="{FF2B5EF4-FFF2-40B4-BE49-F238E27FC236}">
                <a16:creationId xmlns:a16="http://schemas.microsoft.com/office/drawing/2014/main" id="{41F86232-4B46-47D8-BD6C-C3C52D5BB337}"/>
              </a:ext>
            </a:extLst>
          </p:cNvPr>
          <p:cNvSpPr/>
          <p:nvPr/>
        </p:nvSpPr>
        <p:spPr>
          <a:xfrm>
            <a:off x="10544432" y="3587377"/>
            <a:ext cx="1418968" cy="841747"/>
          </a:xfrm>
          <a:prstGeom prst="accentBorderCallout1">
            <a:avLst>
              <a:gd name="adj1" fmla="val 34134"/>
              <a:gd name="adj2" fmla="val -6073"/>
              <a:gd name="adj3" fmla="val 19151"/>
              <a:gd name="adj4" fmla="val -3191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Idővel az </a:t>
            </a:r>
            <a:r>
              <a:rPr lang="hu-HU" sz="1200" dirty="0" err="1">
                <a:latin typeface="Arial Nova Cond" panose="020B0506020202020204" pitchFamily="34" charset="0"/>
                <a:cs typeface="Aldhabi" panose="020B0604020202020204" pitchFamily="2" charset="-78"/>
              </a:rPr>
              <a:t>oline</a:t>
            </a:r>
            <a:r>
              <a:rPr lang="hu-HU" sz="1200" dirty="0">
                <a:latin typeface="Arial Nova Cond" panose="020B0506020202020204" pitchFamily="34" charset="0"/>
                <a:cs typeface="Aldhabi" panose="020B0604020202020204" pitchFamily="2" charset="-78"/>
              </a:rPr>
              <a:t> jobban közelít az eredetihez</a:t>
            </a:r>
          </a:p>
        </p:txBody>
      </p:sp>
      <p:sp>
        <p:nvSpPr>
          <p:cNvPr id="18" name="Felirat: vonal kerettel és kiemelősávval 17">
            <a:extLst>
              <a:ext uri="{FF2B5EF4-FFF2-40B4-BE49-F238E27FC236}">
                <a16:creationId xmlns:a16="http://schemas.microsoft.com/office/drawing/2014/main" id="{F78E8DBA-FD0C-4E08-BE0C-EE729A851F18}"/>
              </a:ext>
            </a:extLst>
          </p:cNvPr>
          <p:cNvSpPr/>
          <p:nvPr/>
        </p:nvSpPr>
        <p:spPr>
          <a:xfrm>
            <a:off x="10544432" y="4511302"/>
            <a:ext cx="1418968" cy="841747"/>
          </a:xfrm>
          <a:prstGeom prst="accentBorderCallout1">
            <a:avLst>
              <a:gd name="adj1" fmla="val 35265"/>
              <a:gd name="adj2" fmla="val -6073"/>
              <a:gd name="adj3" fmla="val -53270"/>
              <a:gd name="adj4" fmla="val -3325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hu-HU" sz="1200" dirty="0">
                <a:latin typeface="Arial Nova Cond" panose="020B0506020202020204" pitchFamily="34" charset="0"/>
                <a:cs typeface="Aldhabi" panose="020B0604020202020204" pitchFamily="2" charset="-78"/>
              </a:rPr>
              <a:t>A Batch az elején gyorsabban konvergál</a:t>
            </a:r>
          </a:p>
        </p:txBody>
      </p:sp>
      <p:sp>
        <p:nvSpPr>
          <p:cNvPr id="21" name="Szöveg helye 14">
            <a:extLst>
              <a:ext uri="{FF2B5EF4-FFF2-40B4-BE49-F238E27FC236}">
                <a16:creationId xmlns:a16="http://schemas.microsoft.com/office/drawing/2014/main" id="{0FBB8C52-23D1-4114-8708-94735292629A}"/>
              </a:ext>
            </a:extLst>
          </p:cNvPr>
          <p:cNvSpPr txBox="1">
            <a:spLocks/>
          </p:cNvSpPr>
          <p:nvPr/>
        </p:nvSpPr>
        <p:spPr>
          <a:xfrm>
            <a:off x="2247899" y="5825450"/>
            <a:ext cx="7972425" cy="89602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azt látjuk,</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Hogyan konvergál az iterációk során a két tanulási mód a becsülni kívánt </a:t>
            </a:r>
            <a:r>
              <a:rPr lang="hu-HU" dirty="0" err="1">
                <a:solidFill>
                  <a:schemeClr val="tx1"/>
                </a:solidFill>
                <a:latin typeface="Calibri Light" panose="020F0302020204030204" pitchFamily="34" charset="0"/>
                <a:cs typeface="Calibri Light" panose="020F0302020204030204" pitchFamily="34" charset="0"/>
              </a:rPr>
              <a:t>függvényhze</a:t>
            </a:r>
            <a:r>
              <a:rPr lang="hu-HU" dirty="0">
                <a:solidFill>
                  <a:schemeClr val="tx1"/>
                </a:solidFill>
                <a:latin typeface="Calibri Light" panose="020F0302020204030204" pitchFamily="34" charset="0"/>
                <a:cs typeface="Calibri Light" panose="020F0302020204030204" pitchFamily="34" charset="0"/>
              </a:rPr>
              <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Ball oldalon az eredet és a két becsült függvény. Jobb oldalon a kettő (1-hibájának) alakulása.</a:t>
            </a:r>
          </a:p>
        </p:txBody>
      </p:sp>
      <p:sp>
        <p:nvSpPr>
          <p:cNvPr id="22" name="Téglalap: szamárfül 21">
            <a:extLst>
              <a:ext uri="{FF2B5EF4-FFF2-40B4-BE49-F238E27FC236}">
                <a16:creationId xmlns:a16="http://schemas.microsoft.com/office/drawing/2014/main" id="{03CA0483-DBB8-4F2A-9E0C-2342E70305AF}"/>
              </a:ext>
            </a:extLst>
          </p:cNvPr>
          <p:cNvSpPr/>
          <p:nvPr/>
        </p:nvSpPr>
        <p:spPr>
          <a:xfrm>
            <a:off x="4827181"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Józsi: </a:t>
            </a:r>
            <a:r>
              <a:rPr lang="hu-HU" sz="1200" dirty="0">
                <a:solidFill>
                  <a:srgbClr val="000000"/>
                </a:solidFill>
                <a:latin typeface="Arial Nova Cond" panose="020B0506020202020204" pitchFamily="34" charset="0"/>
              </a:rPr>
              <a:t>58: </a:t>
            </a:r>
            <a:r>
              <a:rPr lang="hu-HU" sz="1200" dirty="0" err="1">
                <a:solidFill>
                  <a:srgbClr val="000000"/>
                </a:solidFill>
                <a:latin typeface="Arial Nova Cond" panose="020B0506020202020204" pitchFamily="34" charset="0"/>
              </a:rPr>
              <a:t>szep</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animacio</a:t>
            </a:r>
            <a:r>
              <a:rPr lang="hu-HU" sz="1200" dirty="0">
                <a:solidFill>
                  <a:srgbClr val="000000"/>
                </a:solidFill>
                <a:latin typeface="Arial Nova Cond" panose="020B0506020202020204" pitchFamily="34" charset="0"/>
              </a:rPr>
              <a:t> arra, hogy a ML algoritmus, hogyan </a:t>
            </a:r>
            <a:r>
              <a:rPr lang="hu-HU" sz="1200" dirty="0" err="1">
                <a:solidFill>
                  <a:srgbClr val="000000"/>
                </a:solidFill>
                <a:latin typeface="Arial Nova Cond" panose="020B0506020202020204" pitchFamily="34" charset="0"/>
              </a:rPr>
              <a:t>probalja</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railleszteni</a:t>
            </a:r>
            <a:r>
              <a:rPr lang="hu-HU" sz="1200" dirty="0">
                <a:solidFill>
                  <a:srgbClr val="000000"/>
                </a:solidFill>
                <a:latin typeface="Arial Nova Cond" panose="020B0506020202020204" pitchFamily="34" charset="0"/>
              </a:rPr>
              <a:t> a </a:t>
            </a:r>
            <a:r>
              <a:rPr lang="hu-HU" sz="1200" dirty="0" err="1">
                <a:solidFill>
                  <a:srgbClr val="000000"/>
                </a:solidFill>
                <a:latin typeface="Arial Nova Cond" panose="020B0506020202020204" pitchFamily="34" charset="0"/>
              </a:rPr>
              <a:t>grafikonjat</a:t>
            </a:r>
            <a:r>
              <a:rPr lang="hu-HU" sz="1200" dirty="0">
                <a:solidFill>
                  <a:srgbClr val="000000"/>
                </a:solidFill>
                <a:latin typeface="Arial Nova Cond" panose="020B0506020202020204" pitchFamily="34" charset="0"/>
              </a:rPr>
              <a:t> egy folyton </a:t>
            </a:r>
            <a:r>
              <a:rPr lang="hu-HU" sz="1200" dirty="0" err="1">
                <a:solidFill>
                  <a:srgbClr val="000000"/>
                </a:solidFill>
                <a:latin typeface="Arial Nova Cond" panose="020B0506020202020204" pitchFamily="34" charset="0"/>
              </a:rPr>
              <a:t>valtozo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fuggvenyre</a:t>
            </a:r>
            <a:r>
              <a:rPr lang="hu-HU" sz="1200" dirty="0">
                <a:solidFill>
                  <a:srgbClr val="000000"/>
                </a:solidFill>
                <a:latin typeface="Arial Nova Cond" panose="020B0506020202020204" pitchFamily="34" charset="0"/>
              </a:rPr>
              <a:t>... Tetszik, de ez nem a ML-el </a:t>
            </a:r>
            <a:r>
              <a:rPr lang="hu-HU" sz="1200" dirty="0" err="1">
                <a:solidFill>
                  <a:srgbClr val="000000"/>
                </a:solidFill>
                <a:latin typeface="Arial Nova Cond" panose="020B0506020202020204" pitchFamily="34" charset="0"/>
              </a:rPr>
              <a:t>altalaban</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elerheto</a:t>
            </a:r>
            <a:r>
              <a:rPr lang="hu-HU" sz="1200" dirty="0">
                <a:solidFill>
                  <a:srgbClr val="000000"/>
                </a:solidFill>
                <a:latin typeface="Arial Nova Cond" panose="020B0506020202020204" pitchFamily="34" charset="0"/>
              </a:rPr>
              <a:t> </a:t>
            </a:r>
            <a:r>
              <a:rPr lang="hu-HU" sz="1200" dirty="0" err="1">
                <a:solidFill>
                  <a:srgbClr val="000000"/>
                </a:solidFill>
                <a:latin typeface="Arial Nova Cond" panose="020B0506020202020204" pitchFamily="34" charset="0"/>
              </a:rPr>
              <a:t>eredmenyt</a:t>
            </a:r>
            <a:r>
              <a:rPr lang="hu-HU" sz="1200" dirty="0">
                <a:solidFill>
                  <a:srgbClr val="000000"/>
                </a:solidFill>
                <a:latin typeface="Arial Nova Cond" panose="020B0506020202020204" pitchFamily="34" charset="0"/>
              </a:rPr>
              <a:t> mutatja? Ha </a:t>
            </a:r>
            <a:r>
              <a:rPr lang="hu-HU" sz="1200" dirty="0" err="1">
                <a:solidFill>
                  <a:srgbClr val="000000"/>
                </a:solidFill>
                <a:latin typeface="Arial Nova Cond" panose="020B0506020202020204" pitchFamily="34" charset="0"/>
              </a:rPr>
              <a:t>jol</a:t>
            </a:r>
            <a:r>
              <a:rPr lang="hu-HU" sz="1200" dirty="0">
                <a:solidFill>
                  <a:srgbClr val="000000"/>
                </a:solidFill>
                <a:latin typeface="Arial Nova Cond" panose="020B0506020202020204" pitchFamily="34" charset="0"/>
              </a:rPr>
              <a:t> sejtem, ez (szinte) mindig igy van....</a:t>
            </a:r>
            <a:endParaRPr lang="hu-HU" sz="1200" dirty="0">
              <a:latin typeface="Arial Nova Cond" panose="020B0506020202020204" pitchFamily="34" charset="0"/>
            </a:endParaRPr>
          </a:p>
        </p:txBody>
      </p:sp>
      <p:sp>
        <p:nvSpPr>
          <p:cNvPr id="23" name="Téglalap: szamárfül 22">
            <a:extLst>
              <a:ext uri="{FF2B5EF4-FFF2-40B4-BE49-F238E27FC236}">
                <a16:creationId xmlns:a16="http://schemas.microsoft.com/office/drawing/2014/main" id="{8388DBA7-CCBF-4B99-B617-77A8F071457C}"/>
              </a:ext>
            </a:extLst>
          </p:cNvPr>
          <p:cNvSpPr/>
          <p:nvPr/>
        </p:nvSpPr>
        <p:spPr>
          <a:xfrm>
            <a:off x="2141907" y="1148598"/>
            <a:ext cx="2470872" cy="2104965"/>
          </a:xfrm>
          <a:prstGeom prst="foldedCorne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hu-HU" sz="1200" dirty="0">
                <a:latin typeface="Arial Nova Cond" panose="020B0506020202020204" pitchFamily="34" charset="0"/>
              </a:rPr>
              <a:t>István: </a:t>
            </a:r>
            <a:r>
              <a:rPr lang="hu-HU" sz="1200" dirty="0">
                <a:solidFill>
                  <a:srgbClr val="000000"/>
                </a:solidFill>
                <a:effectLst/>
                <a:latin typeface="Arial Nova Cond" panose="020B0506020202020204" pitchFamily="34" charset="0"/>
              </a:rPr>
              <a:t>Igen.</a:t>
            </a:r>
          </a:p>
          <a:p>
            <a:pPr algn="ctr"/>
            <a:endParaRPr lang="hu-HU" sz="1200" dirty="0">
              <a:solidFill>
                <a:srgbClr val="000000"/>
              </a:solidFill>
              <a:latin typeface="Arial Nova Cond" panose="020B0506020202020204" pitchFamily="34" charset="0"/>
            </a:endParaRPr>
          </a:p>
          <a:p>
            <a:pPr algn="ctr"/>
            <a:r>
              <a:rPr lang="hu-HU" sz="1200" dirty="0">
                <a:solidFill>
                  <a:srgbClr val="000000"/>
                </a:solidFill>
                <a:latin typeface="Arial Nova Cond" panose="020B0506020202020204" pitchFamily="34" charset="0"/>
              </a:rPr>
              <a:t>Remélem ez ügyben majd még tudunk tovább lépni. Az igazán érdekes dolgok szerintem itt vannak. Ezt </a:t>
            </a:r>
            <a:r>
              <a:rPr lang="hu-HU" sz="1200">
                <a:solidFill>
                  <a:srgbClr val="000000"/>
                </a:solidFill>
                <a:latin typeface="Arial Nova Cond" panose="020B0506020202020204" pitchFamily="34" charset="0"/>
              </a:rPr>
              <a:t>érdemes kutatni.</a:t>
            </a:r>
            <a:endParaRPr lang="hu-HU" sz="1200" dirty="0">
              <a:solidFill>
                <a:schemeClr val="bg1"/>
              </a:solidFill>
              <a:latin typeface="Arial Nova Cond" panose="020B0506020202020204" pitchFamily="34" charset="0"/>
            </a:endParaRP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Kép 15" descr="A képen személy, beltéri látható&#10;&#10;Automatikusan generált leírás">
            <a:extLst>
              <a:ext uri="{FF2B5EF4-FFF2-40B4-BE49-F238E27FC236}">
                <a16:creationId xmlns:a16="http://schemas.microsoft.com/office/drawing/2014/main" id="{F705682D-E4A0-4280-902E-64868D753B82}"/>
              </a:ext>
            </a:extLst>
          </p:cNvPr>
          <p:cNvPicPr>
            <a:picLocks noChangeAspect="1"/>
          </p:cNvPicPr>
          <p:nvPr/>
        </p:nvPicPr>
        <p:blipFill rotWithShape="1">
          <a:blip r:embed="rId2">
            <a:extLst>
              <a:ext uri="{28A0092B-C50C-407E-A947-70E740481C1C}">
                <a14:useLocalDpi xmlns:a14="http://schemas.microsoft.com/office/drawing/2010/main" val="0"/>
              </a:ext>
            </a:extLst>
          </a:blip>
          <a:srcRect t="9052" r="2" b="8417"/>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pic>
        <p:nvPicPr>
          <p:cNvPr id="20" name="Kép 19">
            <a:extLst>
              <a:ext uri="{FF2B5EF4-FFF2-40B4-BE49-F238E27FC236}">
                <a16:creationId xmlns:a16="http://schemas.microsoft.com/office/drawing/2014/main" id="{EF5A5FD4-8F14-4641-BD26-890227C27AC1}"/>
              </a:ext>
            </a:extLst>
          </p:cNvPr>
          <p:cNvPicPr>
            <a:picLocks noChangeAspect="1"/>
          </p:cNvPicPr>
          <p:nvPr/>
        </p:nvPicPr>
        <p:blipFill>
          <a:blip r:embed="rId3">
            <a:extLst>
              <a:ext uri="{28A0092B-C50C-407E-A947-70E740481C1C}">
                <a14:useLocalDpi xmlns:a14="http://schemas.microsoft.com/office/drawing/2010/main" val="0"/>
              </a:ext>
            </a:extLst>
          </a:blip>
          <a:srcRect l="27767" r="27767"/>
          <a:stretch/>
        </p:blipFill>
        <p:spPr>
          <a:xfrm>
            <a:off x="0" y="-10"/>
            <a:ext cx="4572000" cy="6858000"/>
          </a:xfrm>
          <a:prstGeom prst="rect">
            <a:avLst/>
          </a:prstGeom>
        </p:spPr>
      </p:pic>
      <p:grpSp>
        <p:nvGrpSpPr>
          <p:cNvPr id="23" name="Group 22">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4" name="Group 23">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8" name="Freeform: Shape 27">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5" name="Group 24">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6" name="Freeform: Shape 25">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6" name="Kép 45">
            <a:extLst>
              <a:ext uri="{FF2B5EF4-FFF2-40B4-BE49-F238E27FC236}">
                <a16:creationId xmlns:a16="http://schemas.microsoft.com/office/drawing/2014/main" id="{839D42BC-CEEC-4398-A991-6CAC3EE91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668245" y="-484753"/>
            <a:ext cx="4572001" cy="3138012"/>
          </a:xfrm>
          <a:prstGeom prst="rect">
            <a:avLst/>
          </a:prstGeom>
        </p:spPr>
      </p:pic>
      <p:sp>
        <p:nvSpPr>
          <p:cNvPr id="49" name="Szövegdoboz 48">
            <a:extLst>
              <a:ext uri="{FF2B5EF4-FFF2-40B4-BE49-F238E27FC236}">
                <a16:creationId xmlns:a16="http://schemas.microsoft.com/office/drawing/2014/main" id="{0E942D79-A5C8-459F-9909-987893171272}"/>
              </a:ext>
            </a:extLst>
          </p:cNvPr>
          <p:cNvSpPr txBox="1"/>
          <p:nvPr/>
        </p:nvSpPr>
        <p:spPr>
          <a:xfrm>
            <a:off x="3706808" y="734518"/>
            <a:ext cx="2659702" cy="800219"/>
          </a:xfrm>
          <a:prstGeom prst="rect">
            <a:avLst/>
          </a:prstGeom>
          <a:noFill/>
        </p:spPr>
        <p:txBody>
          <a:bodyPr wrap="none" rtlCol="0">
            <a:spAutoFit/>
          </a:bodyPr>
          <a:lstStyle/>
          <a:p>
            <a:r>
              <a:rPr lang="hu-HU" dirty="0"/>
              <a:t>Houston </a:t>
            </a:r>
            <a:r>
              <a:rPr lang="hu-HU" dirty="0" err="1"/>
              <a:t>we</a:t>
            </a:r>
            <a:r>
              <a:rPr lang="hu-HU" dirty="0"/>
              <a:t> </a:t>
            </a:r>
            <a:r>
              <a:rPr lang="hu-HU" dirty="0" err="1"/>
              <a:t>are</a:t>
            </a:r>
            <a:r>
              <a:rPr lang="hu-HU" dirty="0"/>
              <a:t> F**n</a:t>
            </a:r>
          </a:p>
          <a:p>
            <a:pPr algn="ctr"/>
            <a:r>
              <a:rPr lang="hu-HU" dirty="0" err="1"/>
              <a:t>Ready</a:t>
            </a:r>
            <a:r>
              <a:rPr lang="hu-HU" sz="2800" dirty="0"/>
              <a:t> </a:t>
            </a:r>
            <a:r>
              <a:rPr lang="hu-HU" sz="2800" dirty="0" err="1"/>
              <a:t>for</a:t>
            </a:r>
            <a:r>
              <a:rPr lang="hu-HU" sz="2800" dirty="0"/>
              <a:t> </a:t>
            </a:r>
            <a:r>
              <a:rPr lang="hu-HU" sz="2800" dirty="0" err="1"/>
              <a:t>this</a:t>
            </a:r>
            <a:endParaRPr lang="hu-HU" dirty="0"/>
          </a:p>
        </p:txBody>
      </p:sp>
    </p:spTree>
    <p:extLst>
      <p:ext uri="{BB962C8B-B14F-4D97-AF65-F5344CB8AC3E}">
        <p14:creationId xmlns:p14="http://schemas.microsoft.com/office/powerpoint/2010/main" val="296854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74</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Ezzel az esettel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Csak azt szeretném tesztelni, hogy valóban úgy működik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ahogy elvárható tőle</a:t>
            </a: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6" name="Kép 5">
            <a:extLst>
              <a:ext uri="{FF2B5EF4-FFF2-40B4-BE49-F238E27FC236}">
                <a16:creationId xmlns:a16="http://schemas.microsoft.com/office/drawing/2014/main" id="{B6757553-9506-44B1-999F-465F2E85D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650" y="3031955"/>
            <a:ext cx="7886700" cy="3810000"/>
          </a:xfrm>
          <a:prstGeom prst="rect">
            <a:avLst/>
          </a:prstGeom>
          <a:solidFill>
            <a:schemeClr val="bg1"/>
          </a:solidFill>
        </p:spPr>
      </p:pic>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6"/>
          <a:stretch>
            <a:fillRect/>
          </a:stretch>
        </p:blipFill>
        <p:spPr>
          <a:xfrm>
            <a:off x="5993300" y="18917"/>
            <a:ext cx="854075" cy="854075"/>
          </a:xfrm>
          <a:prstGeom prst="rect">
            <a:avLst/>
          </a:prstGeom>
        </p:spPr>
      </p:pic>
      <p:pic>
        <p:nvPicPr>
          <p:cNvPr id="10" name="Kép 9">
            <a:extLst>
              <a:ext uri="{FF2B5EF4-FFF2-40B4-BE49-F238E27FC236}">
                <a16:creationId xmlns:a16="http://schemas.microsoft.com/office/drawing/2014/main" id="{AFBCC81C-9869-433D-A46A-D1B60BC96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240" y="88223"/>
            <a:ext cx="688207" cy="688207"/>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21" name="Kép 20">
            <a:extLst>
              <a:ext uri="{FF2B5EF4-FFF2-40B4-BE49-F238E27FC236}">
                <a16:creationId xmlns:a16="http://schemas.microsoft.com/office/drawing/2014/main" id="{15D0E43F-F168-4DDB-9BF8-61A5ABB90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5491" y="186714"/>
            <a:ext cx="531745" cy="596959"/>
          </a:xfrm>
          <a:prstGeom prst="rect">
            <a:avLst/>
          </a:prstGeom>
        </p:spPr>
      </p:pic>
      <p:pic>
        <p:nvPicPr>
          <p:cNvPr id="18" name="Kép 17">
            <a:extLst>
              <a:ext uri="{FF2B5EF4-FFF2-40B4-BE49-F238E27FC236}">
                <a16:creationId xmlns:a16="http://schemas.microsoft.com/office/drawing/2014/main" id="{956E6FB0-7797-4733-B1D6-188D7CFE9B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2980" y="82963"/>
            <a:ext cx="688207" cy="688207"/>
          </a:xfrm>
          <a:prstGeom prst="rect">
            <a:avLst/>
          </a:prstGeom>
        </p:spPr>
      </p:pic>
      <p:pic>
        <p:nvPicPr>
          <p:cNvPr id="19" name="Kép 18">
            <a:extLst>
              <a:ext uri="{FF2B5EF4-FFF2-40B4-BE49-F238E27FC236}">
                <a16:creationId xmlns:a16="http://schemas.microsoft.com/office/drawing/2014/main" id="{A20C994F-6CDB-4AEC-8803-6206DECB17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231" y="197220"/>
            <a:ext cx="531745" cy="596959"/>
          </a:xfrm>
          <a:prstGeom prst="rect">
            <a:avLst/>
          </a:prstGeom>
        </p:spPr>
      </p:pic>
      <p:pic>
        <p:nvPicPr>
          <p:cNvPr id="22" name="Kép 21">
            <a:extLst>
              <a:ext uri="{FF2B5EF4-FFF2-40B4-BE49-F238E27FC236}">
                <a16:creationId xmlns:a16="http://schemas.microsoft.com/office/drawing/2014/main" id="{1405D995-7701-4032-BE5E-596CA7339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20" y="77703"/>
            <a:ext cx="688207" cy="688207"/>
          </a:xfrm>
          <a:prstGeom prst="rect">
            <a:avLst/>
          </a:prstGeom>
        </p:spPr>
      </p:pic>
    </p:spTree>
    <p:extLst>
      <p:ext uri="{BB962C8B-B14F-4D97-AF65-F5344CB8AC3E}">
        <p14:creationId xmlns:p14="http://schemas.microsoft.com/office/powerpoint/2010/main" val="203167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10"/>
                                        </p:tgtEl>
                                      </p:cBhvr>
                                    </p:animEffect>
                                    <p:animScale>
                                      <p:cBhvr>
                                        <p:cTn id="9" dur="250" autoRev="1" fill="hold"/>
                                        <p:tgtEl>
                                          <p:spTgt spid="10"/>
                                        </p:tgtEl>
                                      </p:cBhvr>
                                      <p:by x="105000" y="105000"/>
                                    </p:animScale>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2.70833E-6 -2.96296E-6 L 0.25378 0.0007 " pathEditMode="relative" rAng="0" ptsTypes="AA">
                                      <p:cBhvr>
                                        <p:cTn id="12" dur="1000" fill="hold"/>
                                        <p:tgtEl>
                                          <p:spTgt spid="10"/>
                                        </p:tgtEl>
                                        <p:attrNameLst>
                                          <p:attrName>ppt_x</p:attrName>
                                          <p:attrName>ppt_y</p:attrName>
                                        </p:attrNameLst>
                                      </p:cBhvr>
                                      <p:rCtr x="12682" y="23"/>
                                    </p:animMotion>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18"/>
                                        </p:tgtEl>
                                      </p:cBhvr>
                                    </p:animEffect>
                                    <p:animScale>
                                      <p:cBhvr>
                                        <p:cTn id="26" dur="250" autoRev="1" fill="hold"/>
                                        <p:tgtEl>
                                          <p:spTgt spid="18"/>
                                        </p:tgtEl>
                                      </p:cBhvr>
                                      <p:by x="105000" y="105000"/>
                                    </p:animScale>
                                  </p:childTnLst>
                                </p:cTn>
                              </p:par>
                            </p:childTnLst>
                          </p:cTn>
                        </p:par>
                        <p:par>
                          <p:cTn id="27" fill="hold">
                            <p:stCondLst>
                              <p:cond delay="2500"/>
                            </p:stCondLst>
                            <p:childTnLst>
                              <p:par>
                                <p:cTn id="28" presetID="42" presetClass="path" presetSubtype="0" accel="50000" decel="50000" fill="hold" nodeType="afterEffect">
                                  <p:stCondLst>
                                    <p:cond delay="0"/>
                                  </p:stCondLst>
                                  <p:childTnLst>
                                    <p:animMotion origin="layout" path="M -2.08333E-6 1.48148E-6 L 0.25378 0.00069 " pathEditMode="relative" rAng="0" ptsTypes="AA">
                                      <p:cBhvr>
                                        <p:cTn id="29" dur="1000" fill="hold"/>
                                        <p:tgtEl>
                                          <p:spTgt spid="18"/>
                                        </p:tgtEl>
                                        <p:attrNameLst>
                                          <p:attrName>ppt_x</p:attrName>
                                          <p:attrName>ppt_y</p:attrName>
                                        </p:attrNameLst>
                                      </p:cBhvr>
                                      <p:rCtr x="12682" y="23"/>
                                    </p:animMotion>
                                  </p:childTnLst>
                                </p:cTn>
                              </p:par>
                            </p:childTnLst>
                          </p:cTn>
                        </p:par>
                        <p:par>
                          <p:cTn id="30" fill="hold">
                            <p:stCondLst>
                              <p:cond delay="6100"/>
                            </p:stCondLst>
                            <p:childTnLst>
                              <p:par>
                                <p:cTn id="31" presetID="1"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22"/>
                                        </p:tgtEl>
                                      </p:cBhvr>
                                    </p:animEffect>
                                    <p:animScale>
                                      <p:cBhvr>
                                        <p:cTn id="36" dur="250" autoRev="1" fill="hold"/>
                                        <p:tgtEl>
                                          <p:spTgt spid="22"/>
                                        </p:tgtEl>
                                      </p:cBhvr>
                                      <p:by x="105000" y="105000"/>
                                    </p:animScale>
                                  </p:childTnLst>
                                </p:cTn>
                              </p:par>
                            </p:childTnLst>
                          </p:cTn>
                        </p:par>
                        <p:par>
                          <p:cTn id="37" fill="hold">
                            <p:stCondLst>
                              <p:cond delay="6600"/>
                            </p:stCondLst>
                            <p:childTnLst>
                              <p:par>
                                <p:cTn id="38" presetID="42" presetClass="path" presetSubtype="0" accel="50000" decel="50000" fill="hold" nodeType="afterEffect">
                                  <p:stCondLst>
                                    <p:cond delay="0"/>
                                  </p:stCondLst>
                                  <p:childTnLst>
                                    <p:animMotion origin="layout" path="M -1.45833E-6 -2.59259E-6 L 0.21706 -2.59259E-6 " pathEditMode="relative" rAng="0" ptsTypes="AA">
                                      <p:cBhvr>
                                        <p:cTn id="39" dur="1000" fill="hold"/>
                                        <p:tgtEl>
                                          <p:spTgt spid="22"/>
                                        </p:tgtEl>
                                        <p:attrNameLst>
                                          <p:attrName>ppt_x</p:attrName>
                                          <p:attrName>ppt_y</p:attrName>
                                        </p:attrNameLst>
                                      </p:cBhvr>
                                      <p:rCtr x="10846" y="0"/>
                                    </p:animMotion>
                                  </p:childTnLst>
                                </p:cTn>
                              </p:par>
                            </p:childTnLst>
                          </p:cTn>
                        </p:par>
                        <p:par>
                          <p:cTn id="40" fill="hold">
                            <p:stCondLst>
                              <p:cond delay="7600"/>
                            </p:stCondLst>
                            <p:childTnLst>
                              <p:par>
                                <p:cTn id="41" presetID="1"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7600"/>
                            </p:stCondLst>
                            <p:childTnLst>
                              <p:par>
                                <p:cTn id="44" presetID="42" presetClass="path" presetSubtype="0" accel="50000" decel="50000" fill="hold" nodeType="afterEffect">
                                  <p:stCondLst>
                                    <p:cond delay="0"/>
                                  </p:stCondLst>
                                  <p:childTnLst>
                                    <p:animMotion origin="layout" path="M -1.45833E-6 -3.33333E-6 L 0.21927 0.00463 " pathEditMode="relative" rAng="0" ptsTypes="AA">
                                      <p:cBhvr>
                                        <p:cTn id="45" dur="1000" fill="hold"/>
                                        <p:tgtEl>
                                          <p:spTgt spid="21"/>
                                        </p:tgtEl>
                                        <p:attrNameLst>
                                          <p:attrName>ppt_x</p:attrName>
                                          <p:attrName>ppt_y</p:attrName>
                                        </p:attrNameLst>
                                      </p:cBhvr>
                                      <p:rCtr x="10964" y="231"/>
                                    </p:animMotion>
                                  </p:childTnLst>
                                </p:cTn>
                              </p:par>
                              <p:par>
                                <p:cTn id="46" presetID="10" presetClass="exit" presetSubtype="0" fill="hold" nodeType="withEffect">
                                  <p:stCondLst>
                                    <p:cond delay="0"/>
                                  </p:stCondLst>
                                  <p:childTnLst>
                                    <p:animEffect transition="out" filter="fade">
                                      <p:cBhvr>
                                        <p:cTn id="47" dur="1000"/>
                                        <p:tgtEl>
                                          <p:spTgt spid="21"/>
                                        </p:tgtEl>
                                      </p:cBhvr>
                                    </p:animEffect>
                                    <p:set>
                                      <p:cBhvr>
                                        <p:cTn id="48" dur="1" fill="hold">
                                          <p:stCondLst>
                                            <p:cond delay="999"/>
                                          </p:stCondLst>
                                        </p:cTn>
                                        <p:tgtEl>
                                          <p:spTgt spid="21"/>
                                        </p:tgtEl>
                                        <p:attrNameLst>
                                          <p:attrName>style.visibility</p:attrName>
                                        </p:attrNameLst>
                                      </p:cBhvr>
                                      <p:to>
                                        <p:strVal val="hidden"/>
                                      </p:to>
                                    </p:set>
                                  </p:childTnLst>
                                </p:cTn>
                              </p:par>
                            </p:childTnLst>
                          </p:cTn>
                        </p:par>
                        <p:par>
                          <p:cTn id="49" fill="hold">
                            <p:stCondLst>
                              <p:cond delay="8600"/>
                            </p:stCondLst>
                            <p:childTnLst>
                              <p:par>
                                <p:cTn id="50" presetID="10" presetClass="exit" presetSubtype="0" fill="hold" nodeType="after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par>
                          <p:cTn id="53" fill="hold">
                            <p:stCondLst>
                              <p:cond delay="9100"/>
                            </p:stCondLst>
                            <p:childTnLst>
                              <p:par>
                                <p:cTn id="54" presetID="1" presetClass="exit" presetSubtype="0" fill="hold" nodeType="afterEffect">
                                  <p:stCondLst>
                                    <p:cond delay="0"/>
                                  </p:stCondLst>
                                  <p:childTnLst>
                                    <p:set>
                                      <p:cBhvr>
                                        <p:cTn id="55" dur="1" fill="hold">
                                          <p:stCondLst>
                                            <p:cond delay="0"/>
                                          </p:stCondLst>
                                        </p:cTn>
                                        <p:tgtEl>
                                          <p:spTgt spid="20"/>
                                        </p:tgtEl>
                                        <p:attrNameLst>
                                          <p:attrName>style.visibility</p:attrName>
                                        </p:attrNameLst>
                                      </p:cBhvr>
                                      <p:to>
                                        <p:strVal val="hidden"/>
                                      </p:to>
                                    </p:set>
                                  </p:childTnLst>
                                </p:cTn>
                              </p:par>
                            </p:childTnLst>
                          </p:cTn>
                        </p:par>
                        <p:par>
                          <p:cTn id="56" fill="hold">
                            <p:stCondLst>
                              <p:cond delay="9100"/>
                            </p:stCondLst>
                            <p:childTnLst>
                              <p:par>
                                <p:cTn id="57" presetID="1" presetClass="entr" presetSubtype="0"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childTnLst>
                                </p:cTn>
                              </p:par>
                            </p:childTnLst>
                          </p:cTn>
                        </p:par>
                        <p:par>
                          <p:cTn id="59" fill="hold">
                            <p:stCondLst>
                              <p:cond delay="9600"/>
                            </p:stCondLst>
                            <p:childTnLst>
                              <p:par>
                                <p:cTn id="60" presetID="42" presetClass="path" presetSubtype="0" accel="50000" decel="50000" fill="hold" nodeType="afterEffect">
                                  <p:stCondLst>
                                    <p:cond delay="0"/>
                                  </p:stCondLst>
                                  <p:childTnLst>
                                    <p:animMotion origin="layout" path="M -8.33333E-7 -2.22222E-6 L 0.21927 0.00463 " pathEditMode="relative" rAng="0" ptsTypes="AA">
                                      <p:cBhvr>
                                        <p:cTn id="61" dur="1000" fill="hold"/>
                                        <p:tgtEl>
                                          <p:spTgt spid="19"/>
                                        </p:tgtEl>
                                        <p:attrNameLst>
                                          <p:attrName>ppt_x</p:attrName>
                                          <p:attrName>ppt_y</p:attrName>
                                        </p:attrNameLst>
                                      </p:cBhvr>
                                      <p:rCtr x="10964" y="231"/>
                                    </p:animMotion>
                                  </p:childTnLst>
                                </p:cTn>
                              </p:par>
                              <p:par>
                                <p:cTn id="62" presetID="10" presetClass="exit" presetSubtype="0" fill="hold" nodeType="withEffect">
                                  <p:stCondLst>
                                    <p:cond delay="0"/>
                                  </p:stCondLst>
                                  <p:childTnLst>
                                    <p:animEffect transition="out" filter="fade">
                                      <p:cBhvr>
                                        <p:cTn id="63" dur="1000"/>
                                        <p:tgtEl>
                                          <p:spTgt spid="19"/>
                                        </p:tgtEl>
                                      </p:cBhvr>
                                    </p:animEffect>
                                    <p:set>
                                      <p:cBhvr>
                                        <p:cTn id="64" dur="1" fill="hold">
                                          <p:stCondLst>
                                            <p:cond delay="999"/>
                                          </p:stCondLst>
                                        </p:cTn>
                                        <p:tgtEl>
                                          <p:spTgt spid="19"/>
                                        </p:tgtEl>
                                        <p:attrNameLst>
                                          <p:attrName>style.visibility</p:attrName>
                                        </p:attrNameLst>
                                      </p:cBhvr>
                                      <p:to>
                                        <p:strVal val="hidden"/>
                                      </p:to>
                                    </p:set>
                                  </p:childTnLst>
                                </p:cTn>
                              </p:par>
                            </p:childTnLst>
                          </p:cTn>
                        </p:par>
                        <p:par>
                          <p:cTn id="65" fill="hold">
                            <p:stCondLst>
                              <p:cond delay="10600"/>
                            </p:stCondLst>
                            <p:childTnLst>
                              <p:par>
                                <p:cTn id="66" presetID="10" presetClass="exit" presetSubtype="0" fill="hold" nodeType="after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7706607-E528-4D3D-9C1C-6ACF8A215E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1981797"/>
            <a:ext cx="11986601" cy="4885165"/>
          </a:xfrm>
          <a:prstGeom prst="rect">
            <a:avLst/>
          </a:prstGeom>
          <a:solidFill>
            <a:schemeClr val="bg1"/>
          </a:solidFill>
          <a:effectLst>
            <a:outerShdw blurRad="50800" dist="50800" dir="5400000" algn="ctr" rotWithShape="0">
              <a:srgbClr val="000000">
                <a:alpha val="0"/>
              </a:srgbClr>
            </a:outerShdw>
          </a:effectLst>
        </p:spPr>
      </p:pic>
      <p:pic>
        <p:nvPicPr>
          <p:cNvPr id="8" name="Kép 7">
            <a:extLst>
              <a:ext uri="{FF2B5EF4-FFF2-40B4-BE49-F238E27FC236}">
                <a16:creationId xmlns:a16="http://schemas.microsoft.com/office/drawing/2014/main" id="{78A46952-2DBD-4DAD-9386-24AB08779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42" y="109268"/>
            <a:ext cx="1790723" cy="2106211"/>
          </a:xfrm>
          <a:prstGeom prst="rect">
            <a:avLst/>
          </a:prstGeom>
        </p:spPr>
      </p:pic>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156758"/>
            <a:ext cx="1680059"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err="1">
                <a:solidFill>
                  <a:schemeClr val="tx1"/>
                </a:solidFill>
                <a:latin typeface="Calibri Light" panose="020F0302020204030204" pitchFamily="34" charset="0"/>
                <a:cs typeface="Calibri Light" panose="020F0302020204030204" pitchFamily="34" charset="0"/>
              </a:rPr>
              <a:t>Queue</a:t>
            </a:r>
            <a:r>
              <a:rPr lang="hu-HU" sz="4400" dirty="0">
                <a:solidFill>
                  <a:schemeClr val="tx1"/>
                </a:solidFill>
                <a:latin typeface="Calibri Light" panose="020F0302020204030204" pitchFamily="34" charset="0"/>
                <a:cs typeface="Calibri Light" panose="020F0302020204030204" pitchFamily="34" charset="0"/>
              </a:rPr>
              <a:t>,</a:t>
            </a:r>
            <a:endParaRPr lang="hu-HU" dirty="0">
              <a:solidFill>
                <a:schemeClr val="tx1"/>
              </a:solidFill>
              <a:latin typeface="Calibri Light" panose="020F0302020204030204" pitchFamily="34" charset="0"/>
              <a:cs typeface="Calibri Light" panose="020F0302020204030204" pitchFamily="34" charset="0"/>
            </a:endParaRP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75</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Egyébként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Ezt Google </a:t>
            </a:r>
            <a:r>
              <a:rPr lang="hu-HU" dirty="0" err="1">
                <a:solidFill>
                  <a:schemeClr val="tx1"/>
                </a:solidFill>
                <a:latin typeface="Calibri Light" panose="020F0302020204030204" pitchFamily="34" charset="0"/>
                <a:cs typeface="Calibri Light" panose="020F0302020204030204" pitchFamily="34" charset="0"/>
              </a:rPr>
              <a:t>Crome</a:t>
            </a:r>
            <a:r>
              <a:rPr lang="hu-HU" dirty="0">
                <a:solidFill>
                  <a:schemeClr val="tx1"/>
                </a:solidFill>
                <a:latin typeface="Calibri Light" panose="020F0302020204030204" pitchFamily="34" charset="0"/>
                <a:cs typeface="Calibri Light" panose="020F0302020204030204" pitchFamily="34" charset="0"/>
              </a:rPr>
              <a:t>-ban is leellen-</a:t>
            </a:r>
            <a:r>
              <a:rPr lang="hu-HU" dirty="0" err="1">
                <a:solidFill>
                  <a:schemeClr val="tx1"/>
                </a:solidFill>
                <a:latin typeface="Calibri Light" panose="020F0302020204030204" pitchFamily="34" charset="0"/>
                <a:cs typeface="Calibri Light" panose="020F0302020204030204" pitchFamily="34" charset="0"/>
              </a:rPr>
              <a:t>őrzitem</a:t>
            </a: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911447" y="1584772"/>
            <a:ext cx="2904562" cy="4214762"/>
          </a:xfrm>
          <a:prstGeom prst="rect">
            <a:avLst/>
          </a:prstGeom>
          <a:solidFill>
            <a:schemeClr val="bg1">
              <a:alpha val="87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Az ábrán</a:t>
            </a:r>
            <a:r>
              <a:rPr lang="hu-HU" dirty="0">
                <a:solidFill>
                  <a:schemeClr val="tx1"/>
                </a:solidFill>
                <a:latin typeface="Calibri Light" panose="020F0302020204030204" pitchFamily="34" charset="0"/>
                <a:cs typeface="Calibri Light" panose="020F0302020204030204" pitchFamily="34" charset="0"/>
              </a:rPr>
              <a:t> a kéréseket 1 másodpercenként küldtem be de minden kérés </a:t>
            </a:r>
            <a:r>
              <a:rPr lang="hu-HU" sz="2400" dirty="0">
                <a:solidFill>
                  <a:prstClr val="black"/>
                </a:solidFill>
                <a:latin typeface="Arial" panose="020B0604020202020204" pitchFamily="34" charset="0"/>
                <a:cs typeface="Arial" panose="020B0604020202020204" pitchFamily="34" charset="0"/>
              </a:rPr>
              <a:t>10 sec</a:t>
            </a:r>
            <a:r>
              <a:rPr lang="hu-HU" dirty="0">
                <a:solidFill>
                  <a:schemeClr val="tx1"/>
                </a:solidFill>
                <a:latin typeface="Calibri Light" panose="020F0302020204030204" pitchFamily="34" charset="0"/>
                <a:cs typeface="Calibri Light" panose="020F0302020204030204" pitchFamily="34" charset="0"/>
              </a:rPr>
              <a:t> ideig tart-ja egy metódus mielőtt </a:t>
            </a:r>
            <a:r>
              <a:rPr lang="hu-HU" dirty="0" err="1">
                <a:solidFill>
                  <a:schemeClr val="tx1"/>
                </a:solidFill>
                <a:latin typeface="Calibri Light" panose="020F0302020204030204" pitchFamily="34" charset="0"/>
                <a:cs typeface="Calibri Light" panose="020F0302020204030204" pitchFamily="34" charset="0"/>
              </a:rPr>
              <a:t>visszakülde</a:t>
            </a:r>
            <a:r>
              <a:rPr lang="hu-HU" dirty="0">
                <a:solidFill>
                  <a:schemeClr val="tx1"/>
                </a:solidFill>
                <a:latin typeface="Calibri Light" panose="020F0302020204030204" pitchFamily="34" charset="0"/>
                <a:cs typeface="Calibri Light" panose="020F0302020204030204" pitchFamily="34" charset="0"/>
              </a:rPr>
              <a:t>-né</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584772"/>
            <a:ext cx="2904562" cy="4214762"/>
          </a:xfrm>
          <a:prstGeom prst="rect">
            <a:avLst/>
          </a:prstGeom>
          <a:solidFill>
            <a:schemeClr val="bg1">
              <a:alpha val="88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Vevő</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így néz ki a válaszidő </a:t>
            </a:r>
            <a:r>
              <a:rPr lang="hu-HU" dirty="0">
                <a:solidFill>
                  <a:schemeClr val="tx1"/>
                </a:solidFill>
                <a:latin typeface="Arial" panose="020B0604020202020204" pitchFamily="34" charset="0"/>
                <a:cs typeface="Arial" panose="020B0604020202020204" pitchFamily="34" charset="0"/>
              </a:rPr>
              <a:t>5 kérés </a:t>
            </a:r>
            <a:r>
              <a:rPr lang="hu-HU" dirty="0">
                <a:solidFill>
                  <a:schemeClr val="tx1"/>
                </a:solidFill>
                <a:latin typeface="Calibri Light" panose="020F0302020204030204" pitchFamily="34" charset="0"/>
                <a:cs typeface="Calibri Light" panose="020F0302020204030204" pitchFamily="34" charset="0"/>
              </a:rPr>
              <a:t>esetén amelyeket ahol egy </a:t>
            </a:r>
            <a:r>
              <a:rPr lang="hu-HU" dirty="0" err="1">
                <a:solidFill>
                  <a:schemeClr val="tx1"/>
                </a:solidFill>
                <a:latin typeface="Calibri Light" panose="020F0302020204030204" pitchFamily="34" charset="0"/>
                <a:cs typeface="Calibri Light" panose="020F0302020204030204" pitchFamily="34" charset="0"/>
              </a:rPr>
              <a:t>kérsés</a:t>
            </a:r>
            <a:r>
              <a:rPr lang="hu-HU" dirty="0">
                <a:solidFill>
                  <a:schemeClr val="tx1"/>
                </a:solidFill>
                <a:latin typeface="Calibri Light" panose="020F0302020204030204" pitchFamily="34" charset="0"/>
                <a:cs typeface="Calibri Light" panose="020F0302020204030204" pitchFamily="34" charset="0"/>
              </a:rPr>
              <a:t> kiszolgálása </a:t>
            </a:r>
            <a:r>
              <a:rPr lang="hu-HU" dirty="0">
                <a:solidFill>
                  <a:schemeClr val="tx1"/>
                </a:solidFill>
                <a:latin typeface="Arial" panose="020B0604020202020204" pitchFamily="34" charset="0"/>
                <a:cs typeface="Arial" panose="020B0604020202020204" pitchFamily="34" charset="0"/>
              </a:rPr>
              <a:t>10 sec</a:t>
            </a:r>
          </a:p>
        </p:txBody>
      </p:sp>
      <p:pic>
        <p:nvPicPr>
          <p:cNvPr id="17" name="Kép helye 6">
            <a:extLst>
              <a:ext uri="{FF2B5EF4-FFF2-40B4-BE49-F238E27FC236}">
                <a16:creationId xmlns:a16="http://schemas.microsoft.com/office/drawing/2014/main" id="{8BD54CE1-219C-48CB-B6DB-E9A7A01D0CC4}"/>
              </a:ext>
            </a:extLst>
          </p:cNvPr>
          <p:cNvPicPr>
            <a:picLocks noChangeAspect="1"/>
          </p:cNvPicPr>
          <p:nvPr/>
        </p:nvPicPr>
        <p:blipFill>
          <a:blip r:embed="rId5"/>
          <a:stretch>
            <a:fillRect/>
          </a:stretch>
        </p:blipFill>
        <p:spPr>
          <a:xfrm>
            <a:off x="5993300" y="18917"/>
            <a:ext cx="854075" cy="854075"/>
          </a:xfrm>
          <a:prstGeom prst="rect">
            <a:avLst/>
          </a:prstGeom>
        </p:spPr>
      </p:pic>
      <p:pic>
        <p:nvPicPr>
          <p:cNvPr id="20" name="Kép 19">
            <a:extLst>
              <a:ext uri="{FF2B5EF4-FFF2-40B4-BE49-F238E27FC236}">
                <a16:creationId xmlns:a16="http://schemas.microsoft.com/office/drawing/2014/main" id="{375B5F09-50F6-4DA6-9AED-E36051F96B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472" y="416368"/>
            <a:ext cx="575423" cy="575423"/>
          </a:xfrm>
          <a:prstGeom prst="rect">
            <a:avLst/>
          </a:prstGeom>
        </p:spPr>
      </p:pic>
      <p:pic>
        <p:nvPicPr>
          <p:cNvPr id="4" name="Kép 3">
            <a:extLst>
              <a:ext uri="{FF2B5EF4-FFF2-40B4-BE49-F238E27FC236}">
                <a16:creationId xmlns:a16="http://schemas.microsoft.com/office/drawing/2014/main" id="{028AA8E4-77CC-48A0-9E90-9BD54334D3F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0" y="2589688"/>
            <a:ext cx="12192000" cy="4355560"/>
          </a:xfrm>
          <a:prstGeom prst="rect">
            <a:avLst/>
          </a:prstGeom>
        </p:spPr>
      </p:pic>
      <p:pic>
        <p:nvPicPr>
          <p:cNvPr id="9" name="Kép 8">
            <a:extLst>
              <a:ext uri="{FF2B5EF4-FFF2-40B4-BE49-F238E27FC236}">
                <a16:creationId xmlns:a16="http://schemas.microsoft.com/office/drawing/2014/main" id="{80CE0A6A-5AD3-4B8E-88BC-8DF3942F9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67000" y="0"/>
            <a:ext cx="6858000" cy="6858000"/>
          </a:xfrm>
          <a:prstGeom prst="rect">
            <a:avLst/>
          </a:prstGeom>
        </p:spPr>
      </p:pic>
    </p:spTree>
    <p:extLst>
      <p:ext uri="{BB962C8B-B14F-4D97-AF65-F5344CB8AC3E}">
        <p14:creationId xmlns:p14="http://schemas.microsoft.com/office/powerpoint/2010/main" val="373999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Kép 10" descr="A képen clipart látható&#10;&#10;Automatikusan generált leírás">
            <a:extLst>
              <a:ext uri="{FF2B5EF4-FFF2-40B4-BE49-F238E27FC236}">
                <a16:creationId xmlns:a16="http://schemas.microsoft.com/office/drawing/2014/main" id="{847C93E5-F3B9-4C14-BCAF-C673E7B3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656" y="1875240"/>
            <a:ext cx="981212" cy="1028844"/>
          </a:xfrm>
          <a:prstGeom prst="rect">
            <a:avLst/>
          </a:prstGeom>
        </p:spPr>
      </p:pic>
      <p:pic>
        <p:nvPicPr>
          <p:cNvPr id="4" name="Kép 3">
            <a:extLst>
              <a:ext uri="{FF2B5EF4-FFF2-40B4-BE49-F238E27FC236}">
                <a16:creationId xmlns:a16="http://schemas.microsoft.com/office/drawing/2014/main" id="{44FE4E4F-8670-4603-AD89-7509FAC37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Külső monitorozó eszköz</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76</a:t>
            </a:fld>
            <a:endParaRPr lang="en-GB" dirty="0"/>
          </a:p>
        </p:txBody>
      </p:sp>
      <p:grpSp>
        <p:nvGrpSpPr>
          <p:cNvPr id="5" name="Csoportba foglalás 4">
            <a:extLst>
              <a:ext uri="{FF2B5EF4-FFF2-40B4-BE49-F238E27FC236}">
                <a16:creationId xmlns:a16="http://schemas.microsoft.com/office/drawing/2014/main" id="{7F90DC20-17D4-401B-8B0C-085E0C93BF66}"/>
              </a:ext>
            </a:extLst>
          </p:cNvPr>
          <p:cNvGrpSpPr/>
          <p:nvPr/>
        </p:nvGrpSpPr>
        <p:grpSpPr>
          <a:xfrm>
            <a:off x="3573192" y="2307073"/>
            <a:ext cx="4034052" cy="2442458"/>
            <a:chOff x="6038098" y="2307073"/>
            <a:chExt cx="4034052" cy="2442458"/>
          </a:xfrm>
        </p:grpSpPr>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gr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rendszert kommunikál egy külső monitorozó rendszerrel</a:t>
            </a:r>
          </a:p>
        </p:txBody>
      </p:sp>
      <p:sp>
        <p:nvSpPr>
          <p:cNvPr id="21" name="Szöveg helye 14">
            <a:extLst>
              <a:ext uri="{FF2B5EF4-FFF2-40B4-BE49-F238E27FC236}">
                <a16:creationId xmlns:a16="http://schemas.microsoft.com/office/drawing/2014/main" id="{4D67A743-6901-43F4-8D70-402C8FB19C2B}"/>
              </a:ext>
            </a:extLst>
          </p:cNvPr>
          <p:cNvSpPr txBox="1">
            <a:spLocks/>
          </p:cNvSpPr>
          <p:nvPr/>
        </p:nvSpPr>
        <p:spPr>
          <a:xfrm>
            <a:off x="578331" y="2904084"/>
            <a:ext cx="2904562" cy="1514475"/>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Ebben az eseten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Iszonyú befeszült </a:t>
            </a:r>
            <a:r>
              <a:rPr lang="hu-HU" dirty="0" err="1">
                <a:solidFill>
                  <a:schemeClr val="tx1"/>
                </a:solidFill>
                <a:latin typeface="Calibri Light" panose="020F0302020204030204" pitchFamily="34" charset="0"/>
                <a:cs typeface="Calibri Light" panose="020F0302020204030204" pitchFamily="34" charset="0"/>
              </a:rPr>
              <a:t>data</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scientist</a:t>
            </a:r>
            <a:r>
              <a:rPr lang="hu-HU" dirty="0">
                <a:solidFill>
                  <a:schemeClr val="tx1"/>
                </a:solidFill>
                <a:latin typeface="Calibri Light" panose="020F0302020204030204" pitchFamily="34" charset="0"/>
                <a:cs typeface="Calibri Light" panose="020F0302020204030204" pitchFamily="34" charset="0"/>
              </a:rPr>
              <a:t> computer </a:t>
            </a:r>
            <a:r>
              <a:rPr lang="hu-HU" dirty="0" err="1">
                <a:solidFill>
                  <a:schemeClr val="tx1"/>
                </a:solidFill>
                <a:latin typeface="Calibri Light" panose="020F0302020204030204" pitchFamily="34" charset="0"/>
                <a:cs typeface="Calibri Light" panose="020F0302020204030204" pitchFamily="34" charset="0"/>
              </a:rPr>
              <a:t>scientist</a:t>
            </a:r>
            <a:br>
              <a:rPr lang="hu-HU" dirty="0">
                <a:solidFill>
                  <a:schemeClr val="tx1"/>
                </a:solidFill>
                <a:latin typeface="Calibri Light" panose="020F0302020204030204" pitchFamily="34" charset="0"/>
                <a:cs typeface="Calibri Light" panose="020F0302020204030204" pitchFamily="34" charset="0"/>
              </a:rPr>
            </a:br>
            <a:r>
              <a:rPr lang="hu-HU" dirty="0" err="1">
                <a:solidFill>
                  <a:schemeClr val="tx1"/>
                </a:solidFill>
                <a:latin typeface="Calibri Light" panose="020F0302020204030204" pitchFamily="34" charset="0"/>
                <a:cs typeface="Calibri Light" panose="020F0302020204030204" pitchFamily="34" charset="0"/>
              </a:rPr>
              <a:t>riszörcsör</a:t>
            </a:r>
            <a:r>
              <a:rPr lang="hu-HU" dirty="0">
                <a:solidFill>
                  <a:schemeClr val="tx1"/>
                </a:solidFill>
                <a:latin typeface="Calibri Light" panose="020F0302020204030204" pitchFamily="34" charset="0"/>
                <a:cs typeface="Calibri Light" panose="020F0302020204030204" pitchFamily="34" charset="0"/>
              </a:rPr>
              <a:t> terheli a rendszert.</a:t>
            </a:r>
          </a:p>
        </p:txBody>
      </p:sp>
      <p:cxnSp>
        <p:nvCxnSpPr>
          <p:cNvPr id="13" name="Összekötő: szögletes 12">
            <a:extLst>
              <a:ext uri="{FF2B5EF4-FFF2-40B4-BE49-F238E27FC236}">
                <a16:creationId xmlns:a16="http://schemas.microsoft.com/office/drawing/2014/main" id="{86591365-623D-47B6-8F46-D8637A8E2118}"/>
              </a:ext>
            </a:extLst>
          </p:cNvPr>
          <p:cNvCxnSpPr>
            <a:endCxn id="21" idx="3"/>
          </p:cNvCxnSpPr>
          <p:nvPr/>
        </p:nvCxnSpPr>
        <p:spPr>
          <a:xfrm flipV="1">
            <a:off x="2088963" y="3661322"/>
            <a:ext cx="1393930" cy="910678"/>
          </a:xfrm>
          <a:prstGeom prst="bentConnector3">
            <a:avLst>
              <a:gd name="adj1" fmla="val 1164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0" name="Dia nagyítása 19">
                <a:extLst>
                  <a:ext uri="{FF2B5EF4-FFF2-40B4-BE49-F238E27FC236}">
                    <a16:creationId xmlns:a16="http://schemas.microsoft.com/office/drawing/2014/main" id="{F6E15A19-FA46-43CD-96A5-65D60FCAA7ED}"/>
                  </a:ext>
                </a:extLst>
              </p:cNvPr>
              <p:cNvGraphicFramePr>
                <a:graphicFrameLocks noChangeAspect="1"/>
              </p:cNvGraphicFramePr>
              <p:nvPr/>
            </p:nvGraphicFramePr>
            <p:xfrm>
              <a:off x="8279384" y="273692"/>
              <a:ext cx="3625547" cy="2039370"/>
            </p:xfrm>
            <a:graphic>
              <a:graphicData uri="http://schemas.microsoft.com/office/powerpoint/2016/slidezoom">
                <pslz:sldZm>
                  <pslz:sldZmObj sldId="516" cId="3772230796">
                    <pslz:zmPr id="{06AA7D89-1BC2-4F48-83E8-529028BC3C01}" returnToParent="0" transitionDur="1000">
                      <p166:blipFill xmlns:p166="http://schemas.microsoft.com/office/powerpoint/2016/6/main">
                        <a:blip r:embed="rId9"/>
                        <a:stretch>
                          <a:fillRect/>
                        </a:stretch>
                      </p166:blipFill>
                      <p166:spPr xmlns:p166="http://schemas.microsoft.com/office/powerpoint/2016/6/main">
                        <a:xfrm>
                          <a:off x="0" y="0"/>
                          <a:ext cx="3625547" cy="2039370"/>
                        </a:xfrm>
                        <a:prstGeom prst="rect">
                          <a:avLst/>
                        </a:prstGeom>
                        <a:ln w="3175">
                          <a:solidFill>
                            <a:prstClr val="ltGray"/>
                          </a:solidFill>
                        </a:ln>
                      </p166:spPr>
                    </pslz:zmPr>
                  </pslz:sldZmObj>
                </pslz:sldZm>
              </a:graphicData>
            </a:graphic>
          </p:graphicFrame>
        </mc:Choice>
        <mc:Fallback xmlns="">
          <p:pic>
            <p:nvPicPr>
              <p:cNvPr id="20" name="Dia nagyítása 19">
                <a:hlinkClick r:id="rId10" action="ppaction://hlinksldjump"/>
                <a:extLst>
                  <a:ext uri="{FF2B5EF4-FFF2-40B4-BE49-F238E27FC236}">
                    <a16:creationId xmlns:a16="http://schemas.microsoft.com/office/drawing/2014/main" id="{F6E15A19-FA46-43CD-96A5-65D60FCAA7ED}"/>
                  </a:ext>
                </a:extLst>
              </p:cNvPr>
              <p:cNvPicPr>
                <a:picLocks noGrp="1" noRot="1" noChangeAspect="1" noMove="1" noResize="1" noEditPoints="1" noAdjustHandles="1" noChangeArrowheads="1" noChangeShapeType="1"/>
              </p:cNvPicPr>
              <p:nvPr/>
            </p:nvPicPr>
            <p:blipFill>
              <a:blip r:embed="rId11"/>
              <a:stretch>
                <a:fillRect/>
              </a:stretch>
            </p:blipFill>
            <p:spPr>
              <a:xfrm>
                <a:off x="8279384" y="273692"/>
                <a:ext cx="3625547" cy="2039370"/>
              </a:xfrm>
              <a:prstGeom prst="rect">
                <a:avLst/>
              </a:prstGeom>
              <a:ln w="3175">
                <a:solidFill>
                  <a:prstClr val="ltGray"/>
                </a:solidFill>
              </a:ln>
            </p:spPr>
          </p:pic>
        </mc:Fallback>
      </mc:AlternateContent>
      <p:cxnSp>
        <p:nvCxnSpPr>
          <p:cNvPr id="23" name="Összekötő: szögletes 22">
            <a:extLst>
              <a:ext uri="{FF2B5EF4-FFF2-40B4-BE49-F238E27FC236}">
                <a16:creationId xmlns:a16="http://schemas.microsoft.com/office/drawing/2014/main" id="{60774F4C-34DE-403B-824F-A8F7B5C0F5B8}"/>
              </a:ext>
            </a:extLst>
          </p:cNvPr>
          <p:cNvCxnSpPr>
            <a:endCxn id="20" idx="2"/>
          </p:cNvCxnSpPr>
          <p:nvPr/>
        </p:nvCxnSpPr>
        <p:spPr>
          <a:xfrm flipV="1">
            <a:off x="8835727" y="2313062"/>
            <a:ext cx="1256431" cy="111593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Kép 24">
            <a:extLst>
              <a:ext uri="{FF2B5EF4-FFF2-40B4-BE49-F238E27FC236}">
                <a16:creationId xmlns:a16="http://schemas.microsoft.com/office/drawing/2014/main" id="{C4B8CE01-FEAF-4C18-BA7B-8FA3B52754C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79782" y="2880666"/>
            <a:ext cx="1880218" cy="1880218"/>
          </a:xfrm>
          <a:prstGeom prst="rect">
            <a:avLst/>
          </a:prstGeom>
        </p:spPr>
      </p:pic>
    </p:spTree>
    <p:extLst>
      <p:ext uri="{BB962C8B-B14F-4D97-AF65-F5344CB8AC3E}">
        <p14:creationId xmlns:p14="http://schemas.microsoft.com/office/powerpoint/2010/main" val="3437969876"/>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képernyőkép, számítógép, beltéri látható&#10;&#10;Automatikusan generált leírás">
            <a:extLst>
              <a:ext uri="{FF2B5EF4-FFF2-40B4-BE49-F238E27FC236}">
                <a16:creationId xmlns:a16="http://schemas.microsoft.com/office/drawing/2014/main" id="{CA2870AB-4E80-49EA-ADCB-E139E7051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72230796"/>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asztal látható&#10;&#10;Automatikusan generált leírás">
            <a:extLst>
              <a:ext uri="{FF2B5EF4-FFF2-40B4-BE49-F238E27FC236}">
                <a16:creationId xmlns:a16="http://schemas.microsoft.com/office/drawing/2014/main" id="{89213F19-EFDD-4B4D-AEBB-FE118D7C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3200" cy="13389313"/>
          </a:xfrm>
          <a:prstGeom prst="rect">
            <a:avLst/>
          </a:prstGeom>
        </p:spPr>
      </p:pic>
      <p:sp>
        <p:nvSpPr>
          <p:cNvPr id="5" name="Szöveg helye 14">
            <a:extLst>
              <a:ext uri="{FF2B5EF4-FFF2-40B4-BE49-F238E27FC236}">
                <a16:creationId xmlns:a16="http://schemas.microsoft.com/office/drawing/2014/main" id="{B3A66461-116B-41CE-927E-10EAA7AC05D9}"/>
              </a:ext>
            </a:extLst>
          </p:cNvPr>
          <p:cNvSpPr txBox="1">
            <a:spLocks/>
          </p:cNvSpPr>
          <p:nvPr/>
        </p:nvSpPr>
        <p:spPr>
          <a:xfrm>
            <a:off x="945182" y="1584772"/>
            <a:ext cx="2904562" cy="4214762"/>
          </a:xfrm>
          <a:prstGeom prst="rect">
            <a:avLst/>
          </a:prstGeom>
          <a:solidFill>
            <a:schemeClr val="bg1">
              <a:alpha val="88000"/>
            </a:schemeClr>
          </a:solidFill>
        </p:spPr>
        <p:txBody>
          <a:bodyPr vert="horz" lIns="7200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Ez csak úgy van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Nincs vele semmi célom, csak nagyon könnyű volt bekötni a meglévő </a:t>
            </a:r>
            <a:r>
              <a:rPr lang="hu-HU" dirty="0" err="1">
                <a:solidFill>
                  <a:schemeClr val="tx1"/>
                </a:solidFill>
                <a:latin typeface="Calibri Light" panose="020F0302020204030204" pitchFamily="34" charset="0"/>
                <a:cs typeface="Calibri Light" panose="020F0302020204030204" pitchFamily="34" charset="0"/>
              </a:rPr>
              <a:t>alaklazásba</a:t>
            </a:r>
            <a:r>
              <a:rPr lang="hu-HU" dirty="0">
                <a:solidFill>
                  <a:schemeClr val="tx1"/>
                </a:solidFill>
                <a:latin typeface="Calibri Light" panose="020F0302020204030204" pitchFamily="34" charset="0"/>
                <a:cs typeface="Calibri Light" panose="020F0302020204030204" pitchFamily="34" charset="0"/>
              </a:rPr>
              <a:t> </a:t>
            </a:r>
            <a:r>
              <a:rPr lang="hu-HU" b="1" dirty="0">
                <a:solidFill>
                  <a:schemeClr val="tx1"/>
                </a:solidFill>
                <a:latin typeface="Calibri Light" panose="020F0302020204030204" pitchFamily="34" charset="0"/>
                <a:cs typeface="Calibri Light" panose="020F0302020204030204" pitchFamily="34" charset="0"/>
              </a:rPr>
              <a:t>&lt;&lt;nem lehetett kihagyni&gt;&gt; </a:t>
            </a:r>
            <a:r>
              <a:rPr lang="hu-HU" dirty="0">
                <a:solidFill>
                  <a:schemeClr val="tx1"/>
                </a:solidFill>
                <a:latin typeface="Calibri Light" panose="020F0302020204030204" pitchFamily="34" charset="0"/>
                <a:cs typeface="Calibri Light" panose="020F0302020204030204" pitchFamily="34" charset="0"/>
              </a:rPr>
              <a:t>és gondoltam, ha már </a:t>
            </a:r>
            <a:r>
              <a:rPr lang="hu-HU" dirty="0" err="1">
                <a:solidFill>
                  <a:schemeClr val="tx1"/>
                </a:solidFill>
                <a:latin typeface="Calibri Light" panose="020F0302020204030204" pitchFamily="34" charset="0"/>
                <a:cs typeface="Calibri Light" panose="020F0302020204030204" pitchFamily="34" charset="0"/>
              </a:rPr>
              <a:t>ben</a:t>
            </a:r>
            <a:r>
              <a:rPr lang="hu-HU" dirty="0">
                <a:solidFill>
                  <a:schemeClr val="tx1"/>
                </a:solidFill>
                <a:latin typeface="Calibri Light" panose="020F0302020204030204" pitchFamily="34" charset="0"/>
                <a:cs typeface="Calibri Light" panose="020F0302020204030204" pitchFamily="34" charset="0"/>
              </a:rPr>
              <a:t> van akkor ott hagyom.</a:t>
            </a: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monitorozást ugyanis egy teljesen külső szerver végzi és a két szolgáltatás közötti adatformalom minimális.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mégis ez lenne a szűk kereszt akkor konfigurációból tudom úgy indítani, hogy ne induljon el a monitorozás.</a:t>
            </a:r>
          </a:p>
        </p:txBody>
      </p:sp>
    </p:spTree>
    <p:extLst>
      <p:ext uri="{BB962C8B-B14F-4D97-AF65-F5344CB8AC3E}">
        <p14:creationId xmlns:p14="http://schemas.microsoft.com/office/powerpoint/2010/main" val="345844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90949 " pathEditMode="relative" rAng="0" ptsTypes="AA">
                                      <p:cBhvr>
                                        <p:cTn id="6" dur="2000" fill="hold"/>
                                        <p:tgtEl>
                                          <p:spTgt spid="3"/>
                                        </p:tgtEl>
                                        <p:attrNameLst>
                                          <p:attrName>ppt_x</p:attrName>
                                          <p:attrName>ppt_y</p:attrName>
                                        </p:attrNameLst>
                                      </p:cBhvr>
                                      <p:rCtr x="0" y="-4548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15730</TotalTime>
  <Words>8034</Words>
  <Application>Microsoft Office PowerPoint</Application>
  <PresentationFormat>Szélesvásznú</PresentationFormat>
  <Paragraphs>905</Paragraphs>
  <Slides>79</Slides>
  <Notes>66</Notes>
  <HiddenSlides>26</HiddenSlides>
  <MMClips>0</MMClips>
  <ScaleCrop>false</ScaleCrop>
  <HeadingPairs>
    <vt:vector size="6" baseType="variant">
      <vt:variant>
        <vt:lpstr>Használt betűtípusok</vt:lpstr>
      </vt:variant>
      <vt:variant>
        <vt:i4>7</vt:i4>
      </vt:variant>
      <vt:variant>
        <vt:lpstr>Téma</vt:lpstr>
      </vt:variant>
      <vt:variant>
        <vt:i4>1</vt:i4>
      </vt:variant>
      <vt:variant>
        <vt:lpstr>Diacímek</vt:lpstr>
      </vt:variant>
      <vt:variant>
        <vt:i4>79</vt:i4>
      </vt:variant>
    </vt:vector>
  </HeadingPairs>
  <TitlesOfParts>
    <vt:vector size="87" baseType="lpstr">
      <vt:lpstr>Arial</vt:lpstr>
      <vt:lpstr>Arial Nova Cond</vt:lpstr>
      <vt:lpstr>Calibri</vt:lpstr>
      <vt:lpstr>Calibri Light</vt:lpstr>
      <vt:lpstr>Monospace</vt:lpstr>
      <vt:lpstr>Times New Roman</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Tervezett tesztek</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Tervezett tesztek</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lpds</cp:lastModifiedBy>
  <cp:revision>767</cp:revision>
  <dcterms:created xsi:type="dcterms:W3CDTF">2019-06-15T13:08:53Z</dcterms:created>
  <dcterms:modified xsi:type="dcterms:W3CDTF">2021-10-09T20:05:36Z</dcterms:modified>
</cp:coreProperties>
</file>